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688" r:id="rId3"/>
    <p:sldId id="696" r:id="rId4"/>
    <p:sldId id="579" r:id="rId5"/>
    <p:sldId id="574" r:id="rId6"/>
    <p:sldId id="690" r:id="rId7"/>
    <p:sldId id="687" r:id="rId8"/>
    <p:sldId id="693" r:id="rId9"/>
    <p:sldId id="695" r:id="rId10"/>
    <p:sldId id="484" r:id="rId11"/>
    <p:sldId id="485" r:id="rId12"/>
    <p:sldId id="697" r:id="rId13"/>
    <p:sldId id="689" r:id="rId14"/>
    <p:sldId id="483" r:id="rId15"/>
    <p:sldId id="552" r:id="rId16"/>
    <p:sldId id="532" r:id="rId17"/>
    <p:sldId id="698" r:id="rId18"/>
    <p:sldId id="670" r:id="rId19"/>
    <p:sldId id="553" r:id="rId20"/>
    <p:sldId id="557" r:id="rId21"/>
    <p:sldId id="559" r:id="rId22"/>
    <p:sldId id="500" r:id="rId23"/>
    <p:sldId id="569" r:id="rId24"/>
    <p:sldId id="499" r:id="rId25"/>
    <p:sldId id="671" r:id="rId26"/>
    <p:sldId id="676" r:id="rId27"/>
    <p:sldId id="681" r:id="rId28"/>
    <p:sldId id="663" r:id="rId29"/>
    <p:sldId id="533" r:id="rId30"/>
    <p:sldId id="683" r:id="rId31"/>
    <p:sldId id="684" r:id="rId32"/>
    <p:sldId id="691" r:id="rId33"/>
    <p:sldId id="558" r:id="rId34"/>
    <p:sldId id="482" r:id="rId35"/>
    <p:sldId id="678" r:id="rId36"/>
    <p:sldId id="581" r:id="rId37"/>
    <p:sldId id="603" r:id="rId38"/>
    <p:sldId id="550" r:id="rId39"/>
    <p:sldId id="580" r:id="rId40"/>
    <p:sldId id="682" r:id="rId41"/>
    <p:sldId id="57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3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2" autoAdjust="0"/>
    <p:restoredTop sz="92097" autoAdjust="0"/>
  </p:normalViewPr>
  <p:slideViewPr>
    <p:cSldViewPr snapToGrid="0" snapToObjects="1">
      <p:cViewPr>
        <p:scale>
          <a:sx n="85" d="100"/>
          <a:sy n="85" d="100"/>
        </p:scale>
        <p:origin x="-90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srabkin:Documents:job_search_2013:job%20talk:charts%20for%20tal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srabkin:Documents:job_search_2013:job%20talk:charts%20for%20tal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srabkin:Documents:job_search_2013:job%20talk:charts%20for%20tal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asrabkin:Documents:job_search_2013:job%20talk:charts%20for%20tal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val>
            <c:numRef>
              <c:f>Sheet1!$B$2:$B$22</c:f>
              <c:numCache>
                <c:formatCode>General</c:formatCode>
                <c:ptCount val="21"/>
                <c:pt idx="0">
                  <c:v>0.043820751233921</c:v>
                </c:pt>
                <c:pt idx="1">
                  <c:v>0.079349129589169</c:v>
                </c:pt>
                <c:pt idx="2">
                  <c:v>0.13497741628297</c:v>
                </c:pt>
                <c:pt idx="3">
                  <c:v>0.215693297066279</c:v>
                </c:pt>
                <c:pt idx="4">
                  <c:v>0.323793989164729</c:v>
                </c:pt>
                <c:pt idx="5">
                  <c:v>0.456622713472555</c:v>
                </c:pt>
                <c:pt idx="6">
                  <c:v>0.604926811297858</c:v>
                </c:pt>
                <c:pt idx="7">
                  <c:v>0.752843580387011</c:v>
                </c:pt>
                <c:pt idx="8">
                  <c:v>0.880163316910749</c:v>
                </c:pt>
                <c:pt idx="9">
                  <c:v>0.966670292007123</c:v>
                </c:pt>
                <c:pt idx="10">
                  <c:v>0.997355701003582</c:v>
                </c:pt>
                <c:pt idx="11">
                  <c:v>0.966670292007123</c:v>
                </c:pt>
                <c:pt idx="12">
                  <c:v>0.880163316910749</c:v>
                </c:pt>
                <c:pt idx="13">
                  <c:v>0.752843580387011</c:v>
                </c:pt>
                <c:pt idx="14">
                  <c:v>0.604926811297858</c:v>
                </c:pt>
                <c:pt idx="15">
                  <c:v>0.456622713472554</c:v>
                </c:pt>
                <c:pt idx="16">
                  <c:v>0.323793989164729</c:v>
                </c:pt>
                <c:pt idx="17">
                  <c:v>0.215693297066278</c:v>
                </c:pt>
                <c:pt idx="18">
                  <c:v>0.13497741628297</c:v>
                </c:pt>
                <c:pt idx="19">
                  <c:v>0.079349129589168</c:v>
                </c:pt>
                <c:pt idx="20">
                  <c:v>0.043820751233921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1924984"/>
        <c:axId val="-2071922216"/>
      </c:barChart>
      <c:catAx>
        <c:axId val="-2071924984"/>
        <c:scaling>
          <c:orientation val="minMax"/>
        </c:scaling>
        <c:delete val="1"/>
        <c:axPos val="b"/>
        <c:majorTickMark val="out"/>
        <c:minorTickMark val="none"/>
        <c:tickLblPos val="nextTo"/>
        <c:crossAx val="-2071922216"/>
        <c:crosses val="autoZero"/>
        <c:auto val="1"/>
        <c:lblAlgn val="ctr"/>
        <c:lblOffset val="100"/>
        <c:noMultiLvlLbl val="0"/>
      </c:catAx>
      <c:valAx>
        <c:axId val="-2071922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1924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val>
            <c:numRef>
              <c:f>Sheet1!$F$4:$F$12</c:f>
              <c:numCache>
                <c:formatCode>General</c:formatCode>
                <c:ptCount val="9"/>
                <c:pt idx="0">
                  <c:v>0.043820751233921</c:v>
                </c:pt>
                <c:pt idx="1">
                  <c:v>0.17196568956673</c:v>
                </c:pt>
                <c:pt idx="2">
                  <c:v>0.456622713472555</c:v>
                </c:pt>
                <c:pt idx="3">
                  <c:v>0.820402421375938</c:v>
                </c:pt>
                <c:pt idx="4">
                  <c:v>0.997355701003582</c:v>
                </c:pt>
                <c:pt idx="5">
                  <c:v>0.820402421375938</c:v>
                </c:pt>
                <c:pt idx="6">
                  <c:v>0.456622713472555</c:v>
                </c:pt>
                <c:pt idx="7">
                  <c:v>0.17196568956673</c:v>
                </c:pt>
                <c:pt idx="8">
                  <c:v>0.043820751233921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7424792"/>
        <c:axId val="-2067421784"/>
      </c:barChart>
      <c:catAx>
        <c:axId val="-206742479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67421784"/>
        <c:crosses val="autoZero"/>
        <c:auto val="1"/>
        <c:lblAlgn val="ctr"/>
        <c:lblOffset val="100"/>
        <c:noMultiLvlLbl val="0"/>
      </c:catAx>
      <c:valAx>
        <c:axId val="-2067421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67424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3366FF"/>
              </a:solidFill>
            </a:ln>
          </c:spPr>
          <c:marker>
            <c:symbol val="none"/>
          </c:marker>
          <c:val>
            <c:numRef>
              <c:f>Sheet1!$L$8:$L$18</c:f>
              <c:numCache>
                <c:formatCode>General</c:formatCode>
                <c:ptCount val="11"/>
                <c:pt idx="0">
                  <c:v>0.826446280991735</c:v>
                </c:pt>
                <c:pt idx="1">
                  <c:v>0.548696844993141</c:v>
                </c:pt>
                <c:pt idx="2">
                  <c:v>0.390625</c:v>
                </c:pt>
                <c:pt idx="3">
                  <c:v>0.29218407596786</c:v>
                </c:pt>
                <c:pt idx="4">
                  <c:v>0.226757369614512</c:v>
                </c:pt>
                <c:pt idx="5">
                  <c:v>0.181077410593028</c:v>
                </c:pt>
                <c:pt idx="6">
                  <c:v>0.14792899408284</c:v>
                </c:pt>
                <c:pt idx="7">
                  <c:v>0.123114804555248</c:v>
                </c:pt>
                <c:pt idx="8">
                  <c:v>0.104058272632674</c:v>
                </c:pt>
                <c:pt idx="9">
                  <c:v>0.0891067052795723</c:v>
                </c:pt>
                <c:pt idx="10">
                  <c:v>0.0771604938271605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7390168"/>
        <c:axId val="-2067387160"/>
      </c:lineChart>
      <c:catAx>
        <c:axId val="-2067390168"/>
        <c:scaling>
          <c:orientation val="minMax"/>
        </c:scaling>
        <c:delete val="1"/>
        <c:axPos val="b"/>
        <c:majorTickMark val="out"/>
        <c:minorTickMark val="none"/>
        <c:tickLblPos val="nextTo"/>
        <c:crossAx val="-2067387160"/>
        <c:crosses val="autoZero"/>
        <c:auto val="1"/>
        <c:lblAlgn val="ctr"/>
        <c:lblOffset val="100"/>
        <c:noMultiLvlLbl val="0"/>
      </c:catAx>
      <c:valAx>
        <c:axId val="-2067387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67390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3366FF"/>
              </a:solidFill>
            </a:ln>
          </c:spPr>
          <c:marker>
            <c:symbol val="none"/>
          </c:marker>
          <c:val>
            <c:numRef>
              <c:f>Sheet1!$L$8:$L$18</c:f>
              <c:numCache>
                <c:formatCode>General</c:formatCode>
                <c:ptCount val="11"/>
                <c:pt idx="0">
                  <c:v>0.826446280991735</c:v>
                </c:pt>
                <c:pt idx="1">
                  <c:v>0.548696844993141</c:v>
                </c:pt>
                <c:pt idx="2">
                  <c:v>0.390625</c:v>
                </c:pt>
                <c:pt idx="3">
                  <c:v>0.29218407596786</c:v>
                </c:pt>
                <c:pt idx="4">
                  <c:v>0.226757369614512</c:v>
                </c:pt>
                <c:pt idx="5">
                  <c:v>0.181077410593028</c:v>
                </c:pt>
                <c:pt idx="6">
                  <c:v>0.14792899408284</c:v>
                </c:pt>
                <c:pt idx="7">
                  <c:v>0.123114804555248</c:v>
                </c:pt>
                <c:pt idx="8">
                  <c:v>0.104058272632674</c:v>
                </c:pt>
                <c:pt idx="9">
                  <c:v>0.0891067052795723</c:v>
                </c:pt>
                <c:pt idx="10">
                  <c:v>0.0771604938271605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7348792"/>
        <c:axId val="-2067345816"/>
      </c:lineChart>
      <c:catAx>
        <c:axId val="-206734879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67345816"/>
        <c:crosses val="autoZero"/>
        <c:auto val="1"/>
        <c:lblAlgn val="ctr"/>
        <c:lblOffset val="100"/>
        <c:noMultiLvlLbl val="0"/>
      </c:catAx>
      <c:valAx>
        <c:axId val="-2067345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67348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FAD18-234B-4942-B4E3-18FC0F145936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FDD84-53FA-E444-BC53-C8BE0684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9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0067-C54B-104E-AFB8-1F9973848F5C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98ECA-9BFD-A24F-B3C1-485D5EC95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48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Coded</a:t>
            </a:r>
            <a:r>
              <a:rPr lang="en-US" baseline="0" dirty="0" smtClean="0"/>
              <a:t> up eight queries based on operational experience with coral. Some were simple, like the requests by URL. Some were hard, like pulling back full logs on the requests above a </a:t>
            </a:r>
            <a:r>
              <a:rPr lang="en-US" baseline="0" dirty="0" err="1" smtClean="0"/>
              <a:t>quantile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1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Clarify </a:t>
            </a:r>
            <a:r>
              <a:rPr lang="en-US" dirty="0" err="1" smtClean="0"/>
              <a:t>Api</a:t>
            </a:r>
            <a:r>
              <a:rPr lang="en-US" dirty="0" smtClean="0"/>
              <a:t> level: “A short SQL statement can compile to a longish string of MR programs. The reverse</a:t>
            </a:r>
            <a:r>
              <a:rPr lang="en-US" baseline="0" dirty="0" smtClean="0"/>
              <a:t> is not true”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1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Clarify </a:t>
            </a:r>
            <a:r>
              <a:rPr lang="en-US" dirty="0" err="1" smtClean="0"/>
              <a:t>Api</a:t>
            </a:r>
            <a:r>
              <a:rPr lang="en-US" dirty="0" smtClean="0"/>
              <a:t> level: “A short SQL statement can compile to a longish string of MR programs. The reverse</a:t>
            </a:r>
            <a:r>
              <a:rPr lang="en-US" baseline="0" dirty="0" smtClean="0"/>
              <a:t> is not true”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1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Clarify </a:t>
            </a:r>
            <a:r>
              <a:rPr lang="en-US" dirty="0" err="1" smtClean="0"/>
              <a:t>Api</a:t>
            </a:r>
            <a:r>
              <a:rPr lang="en-US" dirty="0" smtClean="0"/>
              <a:t> level: “A short SQL statement can compile to a longish string of MR programs. The reverse</a:t>
            </a:r>
            <a:r>
              <a:rPr lang="en-US" baseline="0" dirty="0" smtClean="0"/>
              <a:t> is not true”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1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qeisecurity.com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-content/uploads/2009/12/</a:t>
            </a:r>
            <a:r>
              <a:rPr lang="en-US" dirty="0" err="1" smtClean="0"/>
              <a:t>Camera_WallMt_Panasonic.jpg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aws.amazon.com</a:t>
            </a:r>
            <a:r>
              <a:rPr lang="en-US" dirty="0" smtClean="0"/>
              <a:t>/s3/pricing/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www.rogers.com</a:t>
            </a:r>
            <a:r>
              <a:rPr lang="en-US" dirty="0" smtClean="0"/>
              <a:t>/web/Rogers.portal?_</a:t>
            </a:r>
            <a:r>
              <a:rPr lang="en-US" dirty="0" err="1" smtClean="0"/>
              <a:t>nfpb</a:t>
            </a:r>
            <a:r>
              <a:rPr lang="en-US" dirty="0" smtClean="0"/>
              <a:t>=true&amp;_</a:t>
            </a:r>
            <a:r>
              <a:rPr lang="en-US" dirty="0" err="1" smtClean="0"/>
              <a:t>pageLabel</a:t>
            </a:r>
            <a:r>
              <a:rPr lang="en-US" dirty="0" smtClean="0"/>
              <a:t>=Home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groundcontrol.com</a:t>
            </a:r>
            <a:r>
              <a:rPr lang="en-US" dirty="0" smtClean="0"/>
              <a:t>/</a:t>
            </a:r>
            <a:r>
              <a:rPr lang="en-US" dirty="0" err="1" smtClean="0"/>
              <a:t>FleetBroadband_Service_Plans.htm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gigaom.com</a:t>
            </a:r>
            <a:r>
              <a:rPr lang="en-US" smtClean="0"/>
              <a:t>/2012/09/19/why-your-in-flight-wi-fi-is-slow-and-expensive-its-all-about-the-pipe/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Stream-processing</a:t>
            </a:r>
            <a:r>
              <a:rPr lang="en-US" baseline="0" dirty="0" smtClean="0"/>
              <a:t> systems have become a fundamental building block of modern large-scale software systems.  This talk describes how to apply this paradigm to the wide area, where bandwidth is unreliable and scarce.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Stream-processing</a:t>
            </a:r>
            <a:r>
              <a:rPr lang="en-US" baseline="0" dirty="0" smtClean="0"/>
              <a:t> systems have become a fundamental building block of modern large-scale software systems.  This talk describes how to apply this paradigm to the wide area, where bandwidth is unreliable and scarce.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adapted this abstraction from OLAP databases. Unlike OLAP, we</a:t>
            </a:r>
            <a:r>
              <a:rPr lang="en-US" baseline="0" dirty="0" smtClean="0"/>
              <a:t> are just keeping a primary-key index, so inserts are cheap and 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3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an consequence</a:t>
            </a:r>
            <a:r>
              <a:rPr lang="en-US" baseline="0" dirty="0" smtClean="0"/>
              <a:t> </a:t>
            </a:r>
            <a:r>
              <a:rPr lang="en-US" dirty="0" smtClean="0"/>
              <a:t>of the problem space, not our design.</a:t>
            </a:r>
            <a:r>
              <a:rPr lang="en-US" baseline="0" dirty="0" smtClean="0"/>
              <a:t> I</a:t>
            </a:r>
            <a:r>
              <a:rPr lang="en-US" dirty="0" smtClean="0"/>
              <a:t>f you have fidelity changes over time, you have to deal with this sort of thing.</a:t>
            </a:r>
          </a:p>
          <a:p>
            <a:r>
              <a:rPr lang="en-US" baseline="0" dirty="0" smtClean="0"/>
              <a:t> Part of the challenge for our design is to compensate for these difficulties and shield the user.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cube data model gives a nice intuition here: transforming</a:t>
            </a:r>
            <a:r>
              <a:rPr lang="en-US" baseline="0" dirty="0" smtClean="0"/>
              <a:t> aggregates can have predictable bandwidth and accuracy results; transforming dimensions won’t.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9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NOT Say “son of </a:t>
            </a:r>
            <a:r>
              <a:rPr lang="en-US" baseline="0" dirty="0" err="1" smtClean="0"/>
              <a:t>planelab</a:t>
            </a:r>
            <a:r>
              <a:rPr lang="en-US" baseline="0" dirty="0" smtClean="0"/>
              <a:t>” -- </a:t>
            </a:r>
            <a:r>
              <a:rPr lang="en-US" baseline="0" dirty="0" err="1" smtClean="0"/>
              <a:t>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8ECA-9BFD-A24F-B3C1-485D5EC95F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381825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25A9-29E9-F342-83A5-3CA646858F66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Ariel Rabkin (asrabkin@cs.berkeley.edu)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58B23F-F3C9-EE49-991F-E5D2CA2FB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003902"/>
            <a:ext cx="9021537" cy="2154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883322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3158074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687355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CD98-4144-BA44-A25F-4B93BF1A92DD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Ariel Rabkin (asrabkin@cs.berkeley.edu)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0858B23F-F3C9-EE49-991F-E5D2CA2F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E241-40F0-9C49-A0FE-79EF1275C229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Ariel Rabkin (asrabkin@cs.berkeley.edu)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0858B23F-F3C9-EE49-991F-E5D2CA2F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7C5-BDE1-BA4C-A9DA-1616B2A3A03A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Ariel Rabkin (asrabkin@cs.berkeley.edu)</a:t>
            </a:r>
            <a:endParaRPr lang="en-US" dirty="0" smtClean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2787" y="6302375"/>
            <a:ext cx="591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defRPr>
            </a:lvl1pPr>
          </a:lstStyle>
          <a:p>
            <a:fld id="{51A22174-3CDD-FE4F-99DB-A3FD494C5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F763-BBCF-524A-8D00-7F822F8B110E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Ariel Rabkin (asrabkin@cs.berkeley.edu)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0858B23F-F3C9-EE49-991F-E5D2CA2F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DD96-64F8-7B43-9EDD-F329FB147BD9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Ariel Rabkin (asrabkin@cs.berkeley.edu)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52787" y="6302375"/>
            <a:ext cx="591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A22174-3CDD-FE4F-99DB-A3FD494C5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35B0-579C-4445-B8A6-3215861BE403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Ariel Rabkin (asrabkin@cs.berkeley.edu)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0858B23F-F3C9-EE49-991F-E5D2CA2FB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1562-13E0-1743-955F-448A123E16FF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Ariel Rabkin (asrabkin@cs.berkeley.edu)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2787" y="6302375"/>
            <a:ext cx="591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defRPr>
            </a:lvl1pPr>
          </a:lstStyle>
          <a:p>
            <a:fld id="{51A22174-3CDD-FE4F-99DB-A3FD494C5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26DC-FA47-6F4C-9B67-F55FFF88F7B2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Ariel Rabkin (asrabkin@cs.berkeley.edu)</a:t>
            </a:r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8352787" y="6302375"/>
            <a:ext cx="591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A22174-3CDD-FE4F-99DB-A3FD494C5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A13C-6840-214D-B52F-107BABA11EB6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Ariel Rabkin (asrabkin@cs.berkeley.edu)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0858B23F-F3C9-EE49-991F-E5D2CA2FB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021-CCD9-104C-836A-E18B944619C9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Ariel Rabkin (asrabkin@cs.berkeley.edu)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0858B23F-F3C9-EE49-991F-E5D2CA2FB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43869" y="-8929"/>
            <a:ext cx="8538843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39DE29-E33F-1A4F-AC57-D9FB139F3AC1}" type="datetime1">
              <a:rPr lang="en-US" smtClean="0"/>
              <a:pPr/>
              <a:t>4/2/14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Ariel Rabkin (asrabkin@cs.berkeley.edu)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2787" y="6302375"/>
            <a:ext cx="591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defRPr>
            </a:lvl1pPr>
          </a:lstStyle>
          <a:p>
            <a:fld id="{51A22174-3CDD-FE4F-99DB-A3FD494C5D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kern="1200" cap="none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Ariel Rabkin</a:t>
            </a:r>
          </a:p>
          <a:p>
            <a:r>
              <a:rPr lang="en-US" dirty="0" smtClean="0"/>
              <a:t>Princeton University</a:t>
            </a:r>
          </a:p>
          <a:p>
            <a:r>
              <a:rPr lang="en-US" dirty="0" err="1" smtClean="0"/>
              <a:t>asrabkin@cs.princeton.edu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31" y="1294188"/>
            <a:ext cx="8441539" cy="1470025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Aggregation and Degradation in </a:t>
            </a:r>
            <a:r>
              <a:rPr lang="en-US" sz="3300" dirty="0" err="1">
                <a:solidFill>
                  <a:schemeClr val="tx1"/>
                </a:solidFill>
              </a:rPr>
              <a:t>JetStream</a:t>
            </a:r>
            <a:r>
              <a:rPr lang="en-US" sz="3300" dirty="0">
                <a:solidFill>
                  <a:schemeClr val="tx1"/>
                </a:solidFill>
              </a:rPr>
              <a:t>: Streaming </a:t>
            </a:r>
            <a:r>
              <a:rPr lang="en-US" sz="3300" dirty="0" smtClean="0">
                <a:solidFill>
                  <a:schemeClr val="tx1"/>
                </a:solidFill>
              </a:rPr>
              <a:t>Analytics </a:t>
            </a:r>
            <a:r>
              <a:rPr lang="en-US" sz="3300" dirty="0">
                <a:solidFill>
                  <a:schemeClr val="tx1"/>
                </a:solidFill>
              </a:rPr>
              <a:t>in the </a:t>
            </a:r>
            <a:r>
              <a:rPr lang="en-US" sz="3300" dirty="0" smtClean="0">
                <a:solidFill>
                  <a:schemeClr val="tx1"/>
                </a:solidFill>
              </a:rPr>
              <a:t>Wide Area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452" y="5350781"/>
            <a:ext cx="527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 done with </a:t>
            </a:r>
            <a:r>
              <a:rPr lang="en-US" dirty="0" err="1" smtClean="0"/>
              <a:t>Matvey</a:t>
            </a:r>
            <a:r>
              <a:rPr lang="en-US" dirty="0" smtClean="0"/>
              <a:t> </a:t>
            </a:r>
            <a:r>
              <a:rPr lang="en-US" dirty="0" err="1"/>
              <a:t>Arye</a:t>
            </a:r>
            <a:r>
              <a:rPr lang="en-US" dirty="0"/>
              <a:t>, </a:t>
            </a:r>
            <a:r>
              <a:rPr lang="en-US" dirty="0" smtClean="0"/>
              <a:t>Siddhartha </a:t>
            </a:r>
            <a:r>
              <a:rPr lang="en-US" dirty="0" err="1" smtClean="0"/>
              <a:t>Sen</a:t>
            </a:r>
            <a:r>
              <a:rPr lang="en-US" dirty="0" smtClean="0"/>
              <a:t>, </a:t>
            </a:r>
            <a:r>
              <a:rPr lang="en-US" dirty="0" err="1" smtClean="0"/>
              <a:t>Vivek</a:t>
            </a:r>
            <a:r>
              <a:rPr lang="en-US" dirty="0" smtClean="0"/>
              <a:t> S. </a:t>
            </a:r>
            <a:r>
              <a:rPr lang="en-US" dirty="0" err="1" smtClean="0"/>
              <a:t>Pai</a:t>
            </a:r>
            <a:r>
              <a:rPr lang="en-US" dirty="0" smtClean="0"/>
              <a:t>, and Michael J. Freedman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658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Storage Abstraction</a:t>
            </a:r>
            <a:endParaRPr lang="en-US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90887" y="6302375"/>
            <a:ext cx="591825" cy="365125"/>
          </a:xfrm>
        </p:spPr>
        <p:txBody>
          <a:bodyPr/>
          <a:lstStyle/>
          <a:p>
            <a:fld id="{0858B23F-F3C9-EE49-991F-E5D2CA2FB25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57796" y="1363663"/>
            <a:ext cx="5876925" cy="808037"/>
          </a:xfrm>
        </p:spPr>
        <p:txBody>
          <a:bodyPr/>
          <a:lstStyle/>
          <a:p>
            <a:r>
              <a:rPr lang="en-US" sz="2400" b="1" dirty="0" smtClean="0"/>
              <a:t>Update-able </a:t>
            </a:r>
            <a:r>
              <a:rPr lang="en-US" sz="2400" dirty="0" smtClean="0"/>
              <a:t>(locally and incrementally)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65760" y="5387670"/>
            <a:ext cx="6832712" cy="1153720"/>
            <a:chOff x="1465164" y="3712334"/>
            <a:chExt cx="6832712" cy="1153720"/>
          </a:xfrm>
        </p:grpSpPr>
        <p:sp>
          <p:nvSpPr>
            <p:cNvPr id="7" name="Cube 6"/>
            <p:cNvSpPr/>
            <p:nvPr/>
          </p:nvSpPr>
          <p:spPr>
            <a:xfrm>
              <a:off x="1465164" y="3712334"/>
              <a:ext cx="1237059" cy="1153720"/>
            </a:xfrm>
            <a:prstGeom prst="cub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Data</a:t>
              </a:r>
              <a:endParaRPr lang="en-US" sz="2000" b="1" dirty="0"/>
            </a:p>
          </p:txBody>
        </p:sp>
        <p:sp>
          <p:nvSpPr>
            <p:cNvPr id="8" name="Cube 7"/>
            <p:cNvSpPr/>
            <p:nvPr/>
          </p:nvSpPr>
          <p:spPr>
            <a:xfrm>
              <a:off x="3729138" y="3712334"/>
              <a:ext cx="1237059" cy="1153720"/>
            </a:xfrm>
            <a:prstGeom prst="cub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Data</a:t>
              </a:r>
              <a:endParaRPr lang="en-US" sz="2000" b="1" dirty="0"/>
            </a:p>
          </p:txBody>
        </p:sp>
        <p:sp>
          <p:nvSpPr>
            <p:cNvPr id="9" name="Cube 8"/>
            <p:cNvSpPr/>
            <p:nvPr/>
          </p:nvSpPr>
          <p:spPr>
            <a:xfrm>
              <a:off x="5993112" y="3712334"/>
              <a:ext cx="2304764" cy="1153720"/>
            </a:xfrm>
            <a:prstGeom prst="cub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Merged Representation</a:t>
              </a:r>
              <a:endParaRPr 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4652" y="3903638"/>
              <a:ext cx="7678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smtClean="0"/>
                <a:t>+</a:t>
              </a:r>
              <a:endParaRPr lang="en-US" sz="4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25267" y="3903638"/>
              <a:ext cx="7678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smtClean="0"/>
                <a:t>=</a:t>
              </a:r>
              <a:endParaRPr lang="en-US" sz="4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00176" y="3500081"/>
            <a:ext cx="4374555" cy="1271864"/>
            <a:chOff x="2013507" y="5389136"/>
            <a:chExt cx="4374555" cy="1271864"/>
          </a:xfrm>
        </p:grpSpPr>
        <p:sp>
          <p:nvSpPr>
            <p:cNvPr id="14" name="Cube 13"/>
            <p:cNvSpPr/>
            <p:nvPr/>
          </p:nvSpPr>
          <p:spPr>
            <a:xfrm>
              <a:off x="2013507" y="5389136"/>
              <a:ext cx="1709580" cy="1271864"/>
            </a:xfrm>
            <a:prstGeom prst="cub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Data</a:t>
              </a:r>
              <a:endParaRPr lang="en-US" sz="2000" b="1" dirty="0"/>
            </a:p>
          </p:txBody>
        </p:sp>
        <p:sp>
          <p:nvSpPr>
            <p:cNvPr id="15" name="Cube 14"/>
            <p:cNvSpPr/>
            <p:nvPr/>
          </p:nvSpPr>
          <p:spPr>
            <a:xfrm>
              <a:off x="5159157" y="5578347"/>
              <a:ext cx="1228905" cy="909515"/>
            </a:xfrm>
            <a:prstGeom prst="cub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Data</a:t>
              </a:r>
              <a:endParaRPr lang="en-US" sz="2000" b="1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033178" y="5818584"/>
              <a:ext cx="836035" cy="47729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3"/>
          <p:cNvSpPr txBox="1">
            <a:spLocks/>
          </p:cNvSpPr>
          <p:nvPr/>
        </p:nvSpPr>
        <p:spPr>
          <a:xfrm>
            <a:off x="457796" y="4771945"/>
            <a:ext cx="6755664" cy="8070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Merge-able </a:t>
            </a:r>
            <a:r>
              <a:rPr lang="en-US" sz="2400" dirty="0" smtClean="0"/>
              <a:t>(without accuracy penalty)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443869" y="3016069"/>
            <a:ext cx="8229600" cy="8070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Data size is </a:t>
            </a:r>
            <a:r>
              <a:rPr lang="en-US" sz="2400" b="1" dirty="0" smtClean="0"/>
              <a:t>reducible</a:t>
            </a:r>
            <a:r>
              <a:rPr lang="en-US" sz="2400" dirty="0" smtClean="0"/>
              <a:t> (with predictable accuracy cost)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77565" y="1856549"/>
            <a:ext cx="3436666" cy="1153720"/>
            <a:chOff x="2377565" y="1856549"/>
            <a:chExt cx="3436666" cy="1153720"/>
          </a:xfrm>
        </p:grpSpPr>
        <p:grpSp>
          <p:nvGrpSpPr>
            <p:cNvPr id="23" name="Group 22"/>
            <p:cNvGrpSpPr/>
            <p:nvPr/>
          </p:nvGrpSpPr>
          <p:grpSpPr>
            <a:xfrm>
              <a:off x="2377565" y="1856549"/>
              <a:ext cx="2848298" cy="1153720"/>
              <a:chOff x="4264025" y="1942889"/>
              <a:chExt cx="2848298" cy="1153720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4264025" y="1942889"/>
                <a:ext cx="1790263" cy="1153720"/>
              </a:xfrm>
              <a:prstGeom prst="cube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 dirty="0" smtClean="0"/>
                  <a:t>Stored Data</a:t>
                </a:r>
                <a:endParaRPr lang="en-US" sz="20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13947" y="2125572"/>
                <a:ext cx="9983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 smtClean="0"/>
                  <a:t>+=</a:t>
                </a:r>
                <a:endParaRPr lang="en-US" sz="4200" dirty="0"/>
              </a:p>
            </p:txBody>
          </p:sp>
        </p:grpSp>
        <p:sp>
          <p:nvSpPr>
            <p:cNvPr id="22" name="Cube 21"/>
            <p:cNvSpPr/>
            <p:nvPr/>
          </p:nvSpPr>
          <p:spPr>
            <a:xfrm>
              <a:off x="5003597" y="2027052"/>
              <a:ext cx="810634" cy="750844"/>
            </a:xfrm>
            <a:prstGeom prst="cub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Data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0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7" grpId="1" build="allAtOnce"/>
      <p:bldP spid="2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 Cube Model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>
          <a:xfrm>
            <a:off x="5314093" y="2215569"/>
            <a:ext cx="3668620" cy="323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Aggregation </a:t>
            </a:r>
            <a:r>
              <a:rPr lang="en-US" sz="2800" dirty="0" smtClean="0"/>
              <a:t>used for:</a:t>
            </a:r>
          </a:p>
          <a:p>
            <a:r>
              <a:rPr lang="en-US" sz="2800" dirty="0" smtClean="0"/>
              <a:t>Updates</a:t>
            </a:r>
          </a:p>
          <a:p>
            <a:r>
              <a:rPr lang="en-US" sz="2800" dirty="0" smtClean="0"/>
              <a:t>Roll</a:t>
            </a:r>
            <a:r>
              <a:rPr lang="en-US" sz="2800" dirty="0"/>
              <a:t>-</a:t>
            </a:r>
            <a:r>
              <a:rPr lang="en-US" sz="2800" dirty="0" smtClean="0"/>
              <a:t>ups</a:t>
            </a:r>
          </a:p>
          <a:p>
            <a:r>
              <a:rPr lang="en-US" sz="2800" dirty="0" smtClean="0"/>
              <a:t>Merging cubes</a:t>
            </a:r>
          </a:p>
          <a:p>
            <a:r>
              <a:rPr lang="en-US" sz="2800" dirty="0" smtClean="0"/>
              <a:t>Summarizing </a:t>
            </a:r>
            <a:r>
              <a:rPr lang="en-US" sz="2800" dirty="0"/>
              <a:t>cubes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BDBAE-4146-AC47-AE7E-D271C38CC6E8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91770"/>
              </p:ext>
            </p:extLst>
          </p:nvPr>
        </p:nvGraphicFramePr>
        <p:xfrm>
          <a:off x="345229" y="2400504"/>
          <a:ext cx="4500983" cy="2222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0673"/>
                <a:gridCol w="752111"/>
                <a:gridCol w="789100"/>
                <a:gridCol w="789099"/>
              </a:tblGrid>
              <a:tr h="43531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Counts by URL</a:t>
                      </a:r>
                      <a:endParaRPr lang="en-US" sz="1800" b="1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12:01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1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www.mysite.com</a:t>
                      </a:r>
                      <a:r>
                        <a:rPr lang="en-US" sz="1800" dirty="0" smtClean="0"/>
                        <a:t>/a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www.mysite.com</a:t>
                      </a:r>
                      <a:r>
                        <a:rPr lang="en-US" sz="1800" dirty="0" smtClean="0"/>
                        <a:t>/b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4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www.yoursite.com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136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www.her-site.com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3504" y="1101005"/>
            <a:ext cx="8357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Cube:  A multidimensional array, indexed by a set of </a:t>
            </a:r>
            <a:r>
              <a:rPr lang="en-US" sz="2800" i="1" dirty="0" smtClean="0"/>
              <a:t>dimensions</a:t>
            </a:r>
            <a:r>
              <a:rPr lang="en-US" sz="2800" dirty="0" smtClean="0"/>
              <a:t>, whose cells hold </a:t>
            </a:r>
            <a:r>
              <a:rPr lang="en-US" sz="2800" i="1" dirty="0" smtClean="0"/>
              <a:t>aggregates.</a:t>
            </a:r>
            <a:endParaRPr lang="en-US" sz="2800" i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9573" y="5348268"/>
            <a:ext cx="8183890" cy="523220"/>
            <a:chOff x="-518920" y="4571999"/>
            <a:chExt cx="8183890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-518920" y="4571999"/>
              <a:ext cx="80832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Cubes have aggregation function:</a:t>
              </a:r>
              <a:r>
                <a:rPr lang="en-US" sz="2800" dirty="0"/>
                <a:t> 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Agg</a:t>
              </a:r>
              <a:r>
                <a:rPr lang="en-US" sz="2800" dirty="0" smtClean="0"/>
                <a:t>(     ,</a:t>
              </a:r>
              <a:r>
                <a:rPr lang="en-US" sz="2800" dirty="0" smtClean="0">
                  <a:latin typeface="Wingdings"/>
                  <a:ea typeface="Wingdings"/>
                  <a:cs typeface="Wingdings"/>
                  <a:sym typeface="Wingdings"/>
                </a:rPr>
                <a:t> </a:t>
              </a:r>
              <a:r>
                <a:rPr lang="en-US" sz="2800" dirty="0" smtClean="0"/>
                <a:t>)</a:t>
              </a:r>
              <a:r>
                <a:rPr lang="en-US" sz="2800" dirty="0" smtClean="0">
                  <a:sym typeface="Wingdings"/>
                </a:rPr>
                <a:t></a:t>
              </a:r>
              <a:endParaRPr lang="en-US" sz="2800" dirty="0"/>
            </a:p>
          </p:txBody>
        </p:sp>
        <p:sp>
          <p:nvSpPr>
            <p:cNvPr id="12" name="Cube 11"/>
            <p:cNvSpPr/>
            <p:nvPr/>
          </p:nvSpPr>
          <p:spPr>
            <a:xfrm>
              <a:off x="5880061" y="4699438"/>
              <a:ext cx="350762" cy="327314"/>
            </a:xfrm>
            <a:prstGeom prst="cube">
              <a:avLst/>
            </a:prstGeom>
            <a:solidFill>
              <a:srgbClr val="FF0000">
                <a:alpha val="4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6423065" y="4688085"/>
              <a:ext cx="350762" cy="327314"/>
            </a:xfrm>
            <a:prstGeom prst="cube">
              <a:avLst/>
            </a:prstGeom>
            <a:solidFill>
              <a:srgbClr val="FF0000">
                <a:alpha val="4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7314208" y="4688085"/>
              <a:ext cx="350762" cy="327314"/>
            </a:xfrm>
            <a:prstGeom prst="cube">
              <a:avLst/>
            </a:prstGeom>
            <a:solidFill>
              <a:srgbClr val="FF0000">
                <a:alpha val="4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4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Cubes can be “Rolled Up”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BDBAE-4146-AC47-AE7E-D271C38CC6E8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42075"/>
              </p:ext>
            </p:extLst>
          </p:nvPr>
        </p:nvGraphicFramePr>
        <p:xfrm>
          <a:off x="345229" y="2400504"/>
          <a:ext cx="4500983" cy="2222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0673"/>
                <a:gridCol w="752111"/>
                <a:gridCol w="789100"/>
                <a:gridCol w="789099"/>
              </a:tblGrid>
              <a:tr h="43531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Counts by URL</a:t>
                      </a:r>
                      <a:endParaRPr lang="en-US" sz="1800" b="1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12:01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1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www.mysite.com</a:t>
                      </a:r>
                      <a:r>
                        <a:rPr lang="en-US" sz="1800" dirty="0" smtClean="0"/>
                        <a:t>/a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www.mysite.com</a:t>
                      </a:r>
                      <a:r>
                        <a:rPr lang="en-US" sz="1800" dirty="0" smtClean="0"/>
                        <a:t>/b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4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www.yoursite.com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136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www.her-site.com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3504" y="1101005"/>
            <a:ext cx="8357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Cube:  A multidimensional array, indexed by a set of </a:t>
            </a:r>
            <a:r>
              <a:rPr lang="en-US" sz="2800" i="1" dirty="0" smtClean="0"/>
              <a:t>dimensions</a:t>
            </a:r>
            <a:r>
              <a:rPr lang="en-US" sz="2800" dirty="0" smtClean="0"/>
              <a:t>, whose cells hold </a:t>
            </a:r>
            <a:r>
              <a:rPr lang="en-US" sz="2800" i="1" dirty="0" smtClean="0"/>
              <a:t>aggregates.</a:t>
            </a:r>
            <a:endParaRPr lang="en-US" sz="2800" i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82893"/>
              </p:ext>
            </p:extLst>
          </p:nvPr>
        </p:nvGraphicFramePr>
        <p:xfrm>
          <a:off x="5745159" y="2413409"/>
          <a:ext cx="2959772" cy="2222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0673"/>
                <a:gridCol w="789099"/>
              </a:tblGrid>
              <a:tr h="43531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Counts by URL</a:t>
                      </a:r>
                      <a:endParaRPr lang="en-US" sz="1800" b="1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1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www.mysite.com</a:t>
                      </a:r>
                      <a:r>
                        <a:rPr lang="en-US" sz="1800" dirty="0" smtClean="0"/>
                        <a:t>/a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www.mysite.com</a:t>
                      </a:r>
                      <a:r>
                        <a:rPr lang="en-US" sz="1800" dirty="0" smtClean="0"/>
                        <a:t>/b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4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www.yoursite.com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136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www.her-site.com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30484"/>
              </p:ext>
            </p:extLst>
          </p:nvPr>
        </p:nvGraphicFramePr>
        <p:xfrm>
          <a:off x="326080" y="5199529"/>
          <a:ext cx="4500983" cy="897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0673"/>
                <a:gridCol w="752111"/>
                <a:gridCol w="789100"/>
                <a:gridCol w="789099"/>
              </a:tblGrid>
              <a:tr h="20019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Counts by URL</a:t>
                      </a:r>
                      <a:endParaRPr lang="en-US" sz="1800" b="1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12:01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Cubes Unify Storage and 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2697995" y="3268947"/>
            <a:ext cx="1790263" cy="1153720"/>
          </a:xfrm>
          <a:prstGeom prst="cub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/>
              <a:t>Stored Data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54899" y="3592474"/>
            <a:ext cx="1368524" cy="6205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</a:t>
            </a:r>
            <a:endParaRPr lang="en-US" sz="2400" dirty="0"/>
          </a:p>
        </p:txBody>
      </p:sp>
      <p:sp>
        <p:nvSpPr>
          <p:cNvPr id="40" name="Rounded Rectangle 39"/>
          <p:cNvSpPr/>
          <p:nvPr/>
        </p:nvSpPr>
        <p:spPr>
          <a:xfrm>
            <a:off x="354899" y="2239802"/>
            <a:ext cx="1368524" cy="6205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</a:t>
            </a:r>
            <a:endParaRPr lang="en-US" sz="2400" dirty="0"/>
          </a:p>
        </p:txBody>
      </p:sp>
      <p:sp>
        <p:nvSpPr>
          <p:cNvPr id="41" name="Rounded Rectangle 40"/>
          <p:cNvSpPr/>
          <p:nvPr/>
        </p:nvSpPr>
        <p:spPr>
          <a:xfrm>
            <a:off x="354899" y="4907316"/>
            <a:ext cx="1368524" cy="6205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723423" y="2560442"/>
            <a:ext cx="974572" cy="1138255"/>
          </a:xfrm>
          <a:prstGeom prst="straightConnector1">
            <a:avLst/>
          </a:prstGeom>
          <a:ln w="5715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723423" y="3895842"/>
            <a:ext cx="974572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764784" y="4212998"/>
            <a:ext cx="945541" cy="1024922"/>
          </a:xfrm>
          <a:prstGeom prst="straightConnector1">
            <a:avLst/>
          </a:prstGeom>
          <a:ln w="5715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779262" y="1675038"/>
            <a:ext cx="5051643" cy="1580547"/>
            <a:chOff x="3779262" y="1675038"/>
            <a:chExt cx="5051643" cy="1580547"/>
          </a:xfrm>
        </p:grpSpPr>
        <p:sp>
          <p:nvSpPr>
            <p:cNvPr id="24" name="Rounded Rectangle 23"/>
            <p:cNvSpPr/>
            <p:nvPr/>
          </p:nvSpPr>
          <p:spPr>
            <a:xfrm>
              <a:off x="6720934" y="1675038"/>
              <a:ext cx="2109971" cy="87602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Update sent downstream</a:t>
              </a:r>
              <a:endParaRPr lang="en-US" sz="2400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779262" y="1675038"/>
              <a:ext cx="2173494" cy="1580547"/>
              <a:chOff x="3094750" y="1947310"/>
              <a:chExt cx="2173494" cy="1580547"/>
            </a:xfrm>
          </p:grpSpPr>
          <p:cxnSp>
            <p:nvCxnSpPr>
              <p:cNvPr id="14" name="Straight Arrow Connector 13"/>
              <p:cNvCxnSpPr>
                <a:endCxn id="30" idx="3"/>
              </p:cNvCxnSpPr>
              <p:nvPr/>
            </p:nvCxnSpPr>
            <p:spPr>
              <a:xfrm flipV="1">
                <a:off x="3094750" y="2768543"/>
                <a:ext cx="535102" cy="759314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ctagon 29"/>
              <p:cNvSpPr/>
              <p:nvPr/>
            </p:nvSpPr>
            <p:spPr>
              <a:xfrm>
                <a:off x="3389321" y="1947310"/>
                <a:ext cx="1878923" cy="821233"/>
              </a:xfrm>
              <a:prstGeom prst="oct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Standing Query</a:t>
                </a:r>
                <a:endParaRPr lang="en-US" sz="2400" dirty="0"/>
              </a:p>
            </p:txBody>
          </p:sp>
        </p:grpSp>
        <p:cxnSp>
          <p:nvCxnSpPr>
            <p:cNvPr id="27" name="Straight Arrow Connector 26"/>
            <p:cNvCxnSpPr>
              <a:endCxn id="24" idx="1"/>
            </p:cNvCxnSpPr>
            <p:nvPr/>
          </p:nvCxnSpPr>
          <p:spPr>
            <a:xfrm>
              <a:off x="5952756" y="2113053"/>
              <a:ext cx="768178" cy="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16070" y="4478282"/>
            <a:ext cx="2173494" cy="1480445"/>
            <a:chOff x="3916070" y="4478282"/>
            <a:chExt cx="2173494" cy="1480445"/>
          </a:xfrm>
        </p:grpSpPr>
        <p:sp>
          <p:nvSpPr>
            <p:cNvPr id="28" name="Octagon 27"/>
            <p:cNvSpPr/>
            <p:nvPr/>
          </p:nvSpPr>
          <p:spPr>
            <a:xfrm>
              <a:off x="4210641" y="5137494"/>
              <a:ext cx="1878923" cy="821233"/>
            </a:xfrm>
            <a:prstGeom prst="oct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One-off query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916070" y="4478282"/>
              <a:ext cx="535102" cy="621989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992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78225" y="2682605"/>
            <a:ext cx="3880763" cy="1438812"/>
            <a:chOff x="2814094" y="2708675"/>
            <a:chExt cx="3880763" cy="14388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843" y="2708675"/>
              <a:ext cx="1170014" cy="1001945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2814094" y="2958211"/>
              <a:ext cx="3160443" cy="1189276"/>
            </a:xfrm>
            <a:custGeom>
              <a:avLst/>
              <a:gdLst>
                <a:gd name="connsiteX0" fmla="*/ 3160443 w 3160443"/>
                <a:gd name="connsiteY0" fmla="*/ 721515 h 1189276"/>
                <a:gd name="connsiteX1" fmla="*/ 2410018 w 3160443"/>
                <a:gd name="connsiteY1" fmla="*/ 1139994 h 1189276"/>
                <a:gd name="connsiteX2" fmla="*/ 476231 w 3160443"/>
                <a:gd name="connsiteY2" fmla="*/ 1053412 h 1189276"/>
                <a:gd name="connsiteX3" fmla="*/ 0 w 3160443"/>
                <a:gd name="connsiteY3" fmla="*/ 0 h 118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0443" h="1189276">
                  <a:moveTo>
                    <a:pt x="3160443" y="721515"/>
                  </a:moveTo>
                  <a:cubicBezTo>
                    <a:pt x="3008915" y="903096"/>
                    <a:pt x="2857387" y="1084678"/>
                    <a:pt x="2410018" y="1139994"/>
                  </a:cubicBezTo>
                  <a:cubicBezTo>
                    <a:pt x="1962649" y="1195310"/>
                    <a:pt x="877901" y="1243411"/>
                    <a:pt x="476231" y="1053412"/>
                  </a:cubicBezTo>
                  <a:cubicBezTo>
                    <a:pt x="74561" y="863413"/>
                    <a:pt x="55320" y="88987"/>
                    <a:pt x="0" y="0"/>
                  </a:cubicBezTo>
                </a:path>
              </a:pathLst>
            </a:custGeom>
            <a:ln w="38100" cmpd="sng">
              <a:solidFill>
                <a:srgbClr val="000000"/>
              </a:solidFill>
              <a:prstDash val="sysDash"/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12938" y="3523958"/>
              <a:ext cx="2662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Feedback control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Degradation: The Big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887" y="6302375"/>
            <a:ext cx="591825" cy="365125"/>
          </a:xfrm>
        </p:spPr>
        <p:txBody>
          <a:bodyPr/>
          <a:lstStyle/>
          <a:p>
            <a:fld id="{90FBDBAE-4146-AC47-AE7E-D271C38CC6E8}" type="slidenum">
              <a:rPr lang="en-US" smtClean="0"/>
              <a:t>14</a:t>
            </a:fld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33086" y="1578012"/>
            <a:ext cx="2161486" cy="1873315"/>
          </a:xfrm>
          <a:prstGeom prst="cub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/>
              <a:t>Local Data</a:t>
            </a:r>
            <a:endParaRPr lang="en-US" sz="2000" b="1" dirty="0"/>
          </a:p>
        </p:txBody>
      </p:sp>
      <p:sp>
        <p:nvSpPr>
          <p:cNvPr id="4" name="Right Arrow 3"/>
          <p:cNvSpPr/>
          <p:nvPr/>
        </p:nvSpPr>
        <p:spPr>
          <a:xfrm>
            <a:off x="2153783" y="1952223"/>
            <a:ext cx="1504476" cy="1195226"/>
          </a:xfrm>
          <a:prstGeom prst="rightArrow">
            <a:avLst>
              <a:gd name="adj1" fmla="val 52682"/>
              <a:gd name="adj2" fmla="val 40059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900" b="1" dirty="0"/>
              <a:t>Dataflow</a:t>
            </a:r>
          </a:p>
          <a:p>
            <a:pPr algn="ctr"/>
            <a:r>
              <a:rPr lang="en-US" sz="1900" b="1" dirty="0" smtClean="0"/>
              <a:t>Operators</a:t>
            </a:r>
            <a:endParaRPr lang="en-US" sz="1900" b="1" dirty="0"/>
          </a:p>
        </p:txBody>
      </p:sp>
      <p:sp>
        <p:nvSpPr>
          <p:cNvPr id="7" name="Cube 6"/>
          <p:cNvSpPr/>
          <p:nvPr/>
        </p:nvSpPr>
        <p:spPr>
          <a:xfrm>
            <a:off x="3686580" y="1516367"/>
            <a:ext cx="2219342" cy="1763144"/>
          </a:xfrm>
          <a:prstGeom prst="cube">
            <a:avLst>
              <a:gd name="adj" fmla="val 26097"/>
            </a:avLst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Summarized or Approximated</a:t>
            </a:r>
          </a:p>
          <a:p>
            <a:pPr algn="ctr"/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64836" y="4523443"/>
            <a:ext cx="8717875" cy="153092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Level of degradation auto-tuned to match bandwidth.</a:t>
            </a:r>
          </a:p>
          <a:p>
            <a:r>
              <a:rPr lang="en-US" dirty="0" smtClean="0"/>
              <a:t>Challenge: Supporting </a:t>
            </a:r>
            <a:r>
              <a:rPr lang="en-US" dirty="0" err="1" smtClean="0"/>
              <a:t>mergeability</a:t>
            </a:r>
            <a:r>
              <a:rPr lang="en-US" dirty="0" smtClean="0"/>
              <a:t> and flexible policies</a:t>
            </a:r>
            <a:endParaRPr lang="en-US" dirty="0"/>
          </a:p>
        </p:txBody>
      </p:sp>
      <p:sp>
        <p:nvSpPr>
          <p:cNvPr id="18" name="Can 17"/>
          <p:cNvSpPr/>
          <p:nvPr/>
        </p:nvSpPr>
        <p:spPr>
          <a:xfrm rot="5400000">
            <a:off x="6264059" y="1760492"/>
            <a:ext cx="418045" cy="150422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250662" y="1927565"/>
            <a:ext cx="1504476" cy="1195226"/>
          </a:xfrm>
          <a:prstGeom prst="rightArrow">
            <a:avLst>
              <a:gd name="adj1" fmla="val 52682"/>
              <a:gd name="adj2" fmla="val 40059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900" b="1" dirty="0"/>
              <a:t>Dataflow</a:t>
            </a:r>
          </a:p>
          <a:p>
            <a:pPr algn="ctr"/>
            <a:r>
              <a:rPr lang="en-US" sz="1900" b="1" dirty="0" smtClean="0"/>
              <a:t>Operators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406818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Mergeability</a:t>
            </a:r>
            <a:r>
              <a:rPr lang="en-US" dirty="0" smtClean="0"/>
              <a:t> Imposes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1569" y="5144893"/>
            <a:ext cx="8029207" cy="921226"/>
          </a:xfrm>
        </p:spPr>
        <p:txBody>
          <a:bodyPr>
            <a:normAutofit/>
          </a:bodyPr>
          <a:lstStyle/>
          <a:p>
            <a:r>
              <a:rPr lang="en-US" dirty="0" smtClean="0"/>
              <a:t>Insight: Degradation </a:t>
            </a:r>
            <a:r>
              <a:rPr lang="en-US" smtClean="0"/>
              <a:t>may be discontinuous</a:t>
            </a:r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308242" y="4101679"/>
            <a:ext cx="6900824" cy="456172"/>
            <a:chOff x="308242" y="4327272"/>
            <a:chExt cx="6900824" cy="456172"/>
          </a:xfrm>
        </p:grpSpPr>
        <p:grpSp>
          <p:nvGrpSpPr>
            <p:cNvPr id="6" name="Group 5"/>
            <p:cNvGrpSpPr/>
            <p:nvPr/>
          </p:nvGrpSpPr>
          <p:grpSpPr>
            <a:xfrm>
              <a:off x="308242" y="4327272"/>
              <a:ext cx="5081594" cy="456172"/>
              <a:chOff x="308242" y="4007949"/>
              <a:chExt cx="5081594" cy="45617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747703" y="4007949"/>
                <a:ext cx="1822539" cy="4561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01 - 10</a:t>
                </a:r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573373" y="4007949"/>
                <a:ext cx="1816463" cy="4561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11 - 20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8242" y="4044936"/>
                <a:ext cx="1380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Every 10</a:t>
                </a:r>
                <a:endParaRPr lang="en-US" dirty="0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5389840" y="4327272"/>
              <a:ext cx="1819226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21 - 30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2665" y="3448649"/>
            <a:ext cx="6910395" cy="456172"/>
            <a:chOff x="308242" y="3206565"/>
            <a:chExt cx="6910395" cy="456172"/>
          </a:xfrm>
        </p:grpSpPr>
        <p:sp>
          <p:nvSpPr>
            <p:cNvPr id="26" name="Rectangle 25"/>
            <p:cNvSpPr/>
            <p:nvPr/>
          </p:nvSpPr>
          <p:spPr>
            <a:xfrm>
              <a:off x="1750831" y="3206565"/>
              <a:ext cx="5467806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01 - 30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8242" y="3293405"/>
              <a:ext cx="138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Every 30??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0572" y="1463188"/>
            <a:ext cx="6910394" cy="456172"/>
            <a:chOff x="320572" y="1463188"/>
            <a:chExt cx="6910394" cy="456172"/>
          </a:xfrm>
        </p:grpSpPr>
        <p:sp>
          <p:nvSpPr>
            <p:cNvPr id="5" name="Rectangle 4"/>
            <p:cNvSpPr/>
            <p:nvPr/>
          </p:nvSpPr>
          <p:spPr>
            <a:xfrm>
              <a:off x="1763161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01 - 05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71303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06 - 10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85700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11 - 15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00100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16 - 20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02166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21 - 25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0572" y="1550028"/>
              <a:ext cx="138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Every 5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16566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26 - 30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8242" y="2634931"/>
            <a:ext cx="6913153" cy="456172"/>
            <a:chOff x="308242" y="2423478"/>
            <a:chExt cx="6913153" cy="456172"/>
          </a:xfrm>
        </p:grpSpPr>
        <p:sp>
          <p:nvSpPr>
            <p:cNvPr id="15" name="Rectangle 14"/>
            <p:cNvSpPr/>
            <p:nvPr/>
          </p:nvSpPr>
          <p:spPr>
            <a:xfrm>
              <a:off x="1750830" y="2423478"/>
              <a:ext cx="109728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01 - 06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35780" y="2423478"/>
              <a:ext cx="109728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07 - 12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29555" y="2423478"/>
              <a:ext cx="109728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13 - 18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6481" y="2423478"/>
              <a:ext cx="109728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19 - 24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242" y="2462863"/>
              <a:ext cx="138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Every 6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24115" y="2423478"/>
              <a:ext cx="109728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25 - 30</a:t>
              </a:r>
              <a:endParaRPr lang="en-US" dirty="0"/>
            </a:p>
          </p:txBody>
        </p:sp>
      </p:grpSp>
      <p:sp>
        <p:nvSpPr>
          <p:cNvPr id="35" name="Smiley Face 34"/>
          <p:cNvSpPr/>
          <p:nvPr/>
        </p:nvSpPr>
        <p:spPr>
          <a:xfrm>
            <a:off x="7669060" y="2462324"/>
            <a:ext cx="667920" cy="607455"/>
          </a:xfrm>
          <a:prstGeom prst="smileyFace">
            <a:avLst>
              <a:gd name="adj" fmla="val -4653"/>
            </a:avLst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7684867" y="3934608"/>
            <a:ext cx="667920" cy="607455"/>
          </a:xfrm>
          <a:prstGeom prst="smileyFace">
            <a:avLst>
              <a:gd name="adj" fmla="val 4653"/>
            </a:avLst>
          </a:prstGeom>
          <a:ln w="57150" cmpd="sng"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2787" y="6302375"/>
            <a:ext cx="591825" cy="365125"/>
          </a:xfrm>
        </p:spPr>
        <p:txBody>
          <a:bodyPr/>
          <a:lstStyle/>
          <a:p>
            <a:fld id="{0858B23F-F3C9-EE49-991F-E5D2CA2FB25A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57516" y="1898664"/>
            <a:ext cx="2322126" cy="672886"/>
            <a:chOff x="3157516" y="2132915"/>
            <a:chExt cx="2322126" cy="67288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157516" y="2132915"/>
              <a:ext cx="1096224" cy="2589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157516" y="2527443"/>
              <a:ext cx="1096224" cy="2783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24708" y="2318119"/>
              <a:ext cx="95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??????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3738" y="3277389"/>
            <a:ext cx="7218644" cy="456172"/>
            <a:chOff x="320572" y="1463188"/>
            <a:chExt cx="7218644" cy="456172"/>
          </a:xfrm>
        </p:grpSpPr>
        <p:sp>
          <p:nvSpPr>
            <p:cNvPr id="40" name="Rectangle 39"/>
            <p:cNvSpPr/>
            <p:nvPr/>
          </p:nvSpPr>
          <p:spPr>
            <a:xfrm>
              <a:off x="2071411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02 - 06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979553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07 - 11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93950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12 - 16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08350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17 - 21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10416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22 - 26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0572" y="1550028"/>
              <a:ext cx="138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Every 5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24816" y="1463188"/>
              <a:ext cx="914400" cy="4561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27 - 31</a:t>
              </a:r>
              <a:endParaRPr lang="en-US" dirty="0"/>
            </a:p>
          </p:txBody>
        </p:sp>
      </p:grpSp>
      <p:sp>
        <p:nvSpPr>
          <p:cNvPr id="47" name="Smiley Face 46"/>
          <p:cNvSpPr/>
          <p:nvPr/>
        </p:nvSpPr>
        <p:spPr>
          <a:xfrm>
            <a:off x="7669060" y="3143644"/>
            <a:ext cx="667920" cy="607455"/>
          </a:xfrm>
          <a:prstGeom prst="smileyFace">
            <a:avLst>
              <a:gd name="adj" fmla="val -4653"/>
            </a:avLst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3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animBg="1"/>
      <p:bldP spid="3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Many Ways to Degrade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6187" y="1354593"/>
            <a:ext cx="4994171" cy="5678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</a:t>
            </a:r>
            <a:r>
              <a:rPr lang="en-US" i="1" dirty="0" smtClean="0"/>
              <a:t>coarsen</a:t>
            </a:r>
            <a:r>
              <a:rPr lang="en-US" dirty="0" smtClean="0"/>
              <a:t> a dimension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671077"/>
              </p:ext>
            </p:extLst>
          </p:nvPr>
        </p:nvGraphicFramePr>
        <p:xfrm>
          <a:off x="1173239" y="1574847"/>
          <a:ext cx="2273904" cy="125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023926" y="1553079"/>
            <a:ext cx="3414645" cy="1255484"/>
            <a:chOff x="4023926" y="2265442"/>
            <a:chExt cx="3414645" cy="1255484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9084981"/>
                </p:ext>
              </p:extLst>
            </p:nvPr>
          </p:nvGraphicFramePr>
          <p:xfrm>
            <a:off x="5297714" y="2265442"/>
            <a:ext cx="2140857" cy="12554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Right Arrow 10"/>
            <p:cNvSpPr/>
            <p:nvPr/>
          </p:nvSpPr>
          <p:spPr>
            <a:xfrm>
              <a:off x="4023926" y="2878837"/>
              <a:ext cx="727365" cy="38113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3239" y="3740301"/>
            <a:ext cx="6512701" cy="1827161"/>
            <a:chOff x="1173239" y="3740301"/>
            <a:chExt cx="6512701" cy="1827161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676187" y="3740301"/>
              <a:ext cx="4994171" cy="56787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Can drop low-rank values</a:t>
              </a:r>
              <a:endParaRPr lang="en-US" dirty="0"/>
            </a:p>
          </p:txBody>
        </p:sp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0980516"/>
                </p:ext>
              </p:extLst>
            </p:nvPr>
          </p:nvGraphicFramePr>
          <p:xfrm>
            <a:off x="1173239" y="4063720"/>
            <a:ext cx="2388226" cy="1503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7" name="Group 16"/>
            <p:cNvGrpSpPr/>
            <p:nvPr/>
          </p:nvGrpSpPr>
          <p:grpSpPr>
            <a:xfrm>
              <a:off x="5297714" y="4024013"/>
              <a:ext cx="2388226" cy="1503742"/>
              <a:chOff x="5297714" y="4088797"/>
              <a:chExt cx="2388226" cy="1503742"/>
            </a:xfrm>
          </p:grpSpPr>
          <p:graphicFrame>
            <p:nvGraphicFramePr>
              <p:cNvPr id="15" name="Chart 1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81013004"/>
                  </p:ext>
                </p:extLst>
              </p:nvPr>
            </p:nvGraphicFramePr>
            <p:xfrm>
              <a:off x="5297714" y="4088797"/>
              <a:ext cx="2388226" cy="15037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6" name="Rectangle 15"/>
              <p:cNvSpPr/>
              <p:nvPr/>
            </p:nvSpPr>
            <p:spPr>
              <a:xfrm>
                <a:off x="6543524" y="4692952"/>
                <a:ext cx="1142416" cy="899587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4023926" y="4628168"/>
              <a:ext cx="727365" cy="38113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205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53" y="1095937"/>
            <a:ext cx="8001000" cy="5636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Coarsening Does Not Always Help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53" y="1091004"/>
            <a:ext cx="8001000" cy="5636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059" y="6196066"/>
            <a:ext cx="1569492" cy="37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1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Degradations Have Trade-offs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43187"/>
              </p:ext>
            </p:extLst>
          </p:nvPr>
        </p:nvGraphicFramePr>
        <p:xfrm>
          <a:off x="0" y="1594263"/>
          <a:ext cx="9143999" cy="508813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68339"/>
                <a:gridCol w="2332054"/>
                <a:gridCol w="2434004"/>
                <a:gridCol w="2109602"/>
              </a:tblGrid>
              <a:tr h="94590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Fixed BW Savings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Fixed Accuracy cost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Parameter</a:t>
                      </a:r>
                      <a:endParaRPr lang="en-US" sz="2200" dirty="0"/>
                    </a:p>
                  </a:txBody>
                  <a:tcPr/>
                </a:tc>
              </a:tr>
              <a:tr h="79497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Dim. Coarsening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Usually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no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90"/>
                          </a:solidFill>
                        </a:rPr>
                        <a:t>Yes</a:t>
                      </a:r>
                      <a:endParaRPr lang="en-US" sz="22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Dimension Scale</a:t>
                      </a:r>
                      <a:endParaRPr lang="en-US" sz="2200" b="1" dirty="0"/>
                    </a:p>
                  </a:txBody>
                  <a:tcPr/>
                </a:tc>
              </a:tr>
              <a:tr h="79497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Drop</a:t>
                      </a:r>
                      <a:r>
                        <a:rPr lang="en-US" sz="2200" baseline="0" dirty="0" smtClean="0"/>
                        <a:t> values (locally)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90"/>
                          </a:solidFill>
                        </a:rPr>
                        <a:t>Yes</a:t>
                      </a:r>
                      <a:endParaRPr lang="en-US" sz="22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Cut-off</a:t>
                      </a:r>
                      <a:endParaRPr lang="en-US" sz="2200" b="1" dirty="0"/>
                    </a:p>
                  </a:txBody>
                  <a:tcPr/>
                </a:tc>
              </a:tr>
              <a:tr h="7891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Drop values (globally)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No, multi-round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90"/>
                          </a:solidFill>
                        </a:rPr>
                        <a:t>Yes</a:t>
                      </a:r>
                      <a:endParaRPr lang="en-US" sz="22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Cut-off</a:t>
                      </a:r>
                      <a:endParaRPr lang="en-US" sz="2200" b="1" dirty="0"/>
                    </a:p>
                  </a:txBody>
                  <a:tcPr/>
                </a:tc>
              </a:tr>
              <a:tr h="81722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Audiovisual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downsampling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90"/>
                          </a:solidFill>
                        </a:rPr>
                        <a:t>Yes</a:t>
                      </a:r>
                      <a:endParaRPr lang="en-US" sz="22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90"/>
                          </a:solidFill>
                        </a:rPr>
                        <a:t>Yes</a:t>
                      </a:r>
                      <a:endParaRPr lang="en-US" sz="22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Sample</a:t>
                      </a:r>
                      <a:r>
                        <a:rPr lang="en-US" sz="2200" b="1" baseline="0" dirty="0" smtClean="0"/>
                        <a:t> rate</a:t>
                      </a:r>
                      <a:endParaRPr lang="en-US" sz="2200" b="1" dirty="0"/>
                    </a:p>
                  </a:txBody>
                  <a:tcPr/>
                </a:tc>
              </a:tr>
              <a:tr h="94590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Histogram</a:t>
                      </a:r>
                      <a:r>
                        <a:rPr lang="en-US" sz="2200" baseline="0" dirty="0" smtClean="0"/>
                        <a:t> Coarsening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90"/>
                          </a:solidFill>
                        </a:rPr>
                        <a:t>Yes</a:t>
                      </a:r>
                    </a:p>
                    <a:p>
                      <a:endParaRPr lang="en-US" sz="22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90"/>
                          </a:solidFill>
                        </a:rPr>
                        <a:t>Yes</a:t>
                      </a:r>
                    </a:p>
                    <a:p>
                      <a:endParaRPr lang="en-US" sz="22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Number</a:t>
                      </a:r>
                      <a:r>
                        <a:rPr lang="en-US" sz="2200" b="1" baseline="0" dirty="0" smtClean="0"/>
                        <a:t> of Buckets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89647" y="4153647"/>
            <a:ext cx="924858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04589" y="4915647"/>
            <a:ext cx="926353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9531" y="5677646"/>
            <a:ext cx="9263530" cy="1180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9" y="2495028"/>
            <a:ext cx="1170014" cy="100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Idea that Does Not Work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443869" y="5042556"/>
            <a:ext cx="8500743" cy="1121938"/>
          </a:xfrm>
        </p:spPr>
        <p:txBody>
          <a:bodyPr>
            <a:normAutofit/>
          </a:bodyPr>
          <a:lstStyle/>
          <a:p>
            <a:r>
              <a:rPr lang="en-US" dirty="0" smtClean="0"/>
              <a:t>We have sensors that report congestion….</a:t>
            </a:r>
          </a:p>
          <a:p>
            <a:r>
              <a:rPr lang="en-US" dirty="0" smtClean="0"/>
              <a:t>Have operators read sensor and adjust themselves?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2787" y="6302375"/>
            <a:ext cx="591825" cy="365125"/>
          </a:xfrm>
        </p:spPr>
        <p:txBody>
          <a:bodyPr/>
          <a:lstStyle/>
          <a:p>
            <a:fld id="{0858B23F-F3C9-EE49-991F-E5D2CA2FB25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703091" y="2712655"/>
            <a:ext cx="3349487" cy="796213"/>
          </a:xfrm>
          <a:custGeom>
            <a:avLst/>
            <a:gdLst>
              <a:gd name="connsiteX0" fmla="*/ 3160443 w 3160443"/>
              <a:gd name="connsiteY0" fmla="*/ 721515 h 1189276"/>
              <a:gd name="connsiteX1" fmla="*/ 2410018 w 3160443"/>
              <a:gd name="connsiteY1" fmla="*/ 1139994 h 1189276"/>
              <a:gd name="connsiteX2" fmla="*/ 476231 w 3160443"/>
              <a:gd name="connsiteY2" fmla="*/ 1053412 h 1189276"/>
              <a:gd name="connsiteX3" fmla="*/ 0 w 3160443"/>
              <a:gd name="connsiteY3" fmla="*/ 0 h 1189276"/>
              <a:gd name="connsiteX0" fmla="*/ 3509363 w 3509363"/>
              <a:gd name="connsiteY0" fmla="*/ 0 h 1272857"/>
              <a:gd name="connsiteX1" fmla="*/ 2410018 w 3509363"/>
              <a:gd name="connsiteY1" fmla="*/ 1170547 h 1272857"/>
              <a:gd name="connsiteX2" fmla="*/ 476231 w 3509363"/>
              <a:gd name="connsiteY2" fmla="*/ 1083965 h 1272857"/>
              <a:gd name="connsiteX3" fmla="*/ 0 w 3509363"/>
              <a:gd name="connsiteY3" fmla="*/ 30553 h 1272857"/>
              <a:gd name="connsiteX0" fmla="*/ 3328442 w 3328442"/>
              <a:gd name="connsiteY0" fmla="*/ 339317 h 1215774"/>
              <a:gd name="connsiteX1" fmla="*/ 2410018 w 3328442"/>
              <a:gd name="connsiteY1" fmla="*/ 1139994 h 1215774"/>
              <a:gd name="connsiteX2" fmla="*/ 476231 w 3328442"/>
              <a:gd name="connsiteY2" fmla="*/ 1053412 h 1215774"/>
              <a:gd name="connsiteX3" fmla="*/ 0 w 3328442"/>
              <a:gd name="connsiteY3" fmla="*/ 0 h 121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8442" h="1215774">
                <a:moveTo>
                  <a:pt x="3328442" y="339317"/>
                </a:moveTo>
                <a:cubicBezTo>
                  <a:pt x="3176914" y="520898"/>
                  <a:pt x="2885387" y="1020978"/>
                  <a:pt x="2410018" y="1139994"/>
                </a:cubicBezTo>
                <a:cubicBezTo>
                  <a:pt x="1934649" y="1259010"/>
                  <a:pt x="877901" y="1243411"/>
                  <a:pt x="476231" y="1053412"/>
                </a:cubicBezTo>
                <a:cubicBezTo>
                  <a:pt x="74561" y="863413"/>
                  <a:pt x="55320" y="88987"/>
                  <a:pt x="0" y="0"/>
                </a:cubicBezTo>
              </a:path>
            </a:pathLst>
          </a:custGeom>
          <a:ln w="38100" cmpd="sng">
            <a:solidFill>
              <a:srgbClr val="000000"/>
            </a:solidFill>
            <a:prstDash val="sys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ctagon 14"/>
          <p:cNvSpPr/>
          <p:nvPr/>
        </p:nvSpPr>
        <p:spPr>
          <a:xfrm>
            <a:off x="2384167" y="1827041"/>
            <a:ext cx="2227134" cy="815934"/>
          </a:xfrm>
          <a:prstGeom prst="octagon">
            <a:avLst/>
          </a:prstGeom>
          <a:solidFill>
            <a:srgbClr val="008000">
              <a:alpha val="10000"/>
            </a:srgbClr>
          </a:solidFill>
          <a:ln w="25400"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Coarsening Operator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81308" y="1537662"/>
            <a:ext cx="1602859" cy="1384404"/>
          </a:xfrm>
          <a:prstGeom prst="rightArrow">
            <a:avLst>
              <a:gd name="adj1" fmla="val 67123"/>
              <a:gd name="adj2" fmla="val 51637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Incoming data</a:t>
            </a:r>
            <a:endParaRPr lang="en-US" b="1" dirty="0"/>
          </a:p>
        </p:txBody>
      </p:sp>
      <p:sp>
        <p:nvSpPr>
          <p:cNvPr id="17" name="Can 16"/>
          <p:cNvSpPr/>
          <p:nvPr/>
        </p:nvSpPr>
        <p:spPr>
          <a:xfrm rot="5400000">
            <a:off x="7261347" y="1440575"/>
            <a:ext cx="518373" cy="166450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4611301" y="1717322"/>
            <a:ext cx="2076979" cy="1195226"/>
          </a:xfrm>
          <a:prstGeom prst="rightArrow">
            <a:avLst>
              <a:gd name="adj1" fmla="val 52682"/>
              <a:gd name="adj2" fmla="val 40059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900" b="1" dirty="0" smtClean="0"/>
              <a:t>Sampled</a:t>
            </a:r>
          </a:p>
          <a:p>
            <a:pPr algn="ctr"/>
            <a:r>
              <a:rPr lang="en-US" sz="1900" b="1" dirty="0" smtClean="0"/>
              <a:t>Data</a:t>
            </a:r>
            <a:endParaRPr lang="en-US" sz="1900" b="1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4878086" y="3895959"/>
            <a:ext cx="2855948" cy="530147"/>
          </a:xfrm>
          <a:prstGeom prst="wedgeRoundRectCallout">
            <a:avLst>
              <a:gd name="adj1" fmla="val 45699"/>
              <a:gd name="adj2" fmla="val -131177"/>
              <a:gd name="adj3" fmla="val 16667"/>
            </a:avLst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Sending 4x too much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548189" y="1915565"/>
            <a:ext cx="5504390" cy="2510541"/>
          </a:xfrm>
          <a:prstGeom prst="cloudCallout">
            <a:avLst>
              <a:gd name="adj1" fmla="val -41640"/>
              <a:gd name="adj2" fmla="val 773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Increase aggregation period up to 10 sec. If insufficient, use sampling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046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69" y="176006"/>
            <a:ext cx="8538843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Today’s Analytics Architectures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47" y="1729630"/>
            <a:ext cx="3596409" cy="2700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7" y="3174648"/>
            <a:ext cx="1169685" cy="116968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019905" y="1862677"/>
            <a:ext cx="2948642" cy="630665"/>
          </a:xfrm>
          <a:prstGeom prst="straightConnector1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94741" y="3174648"/>
            <a:ext cx="3338338" cy="529027"/>
          </a:xfrm>
          <a:prstGeom prst="straightConnector1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62275" y="3599214"/>
            <a:ext cx="1984332" cy="962751"/>
          </a:xfrm>
          <a:prstGeom prst="straightConnector1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0" y="4725783"/>
            <a:ext cx="1999343" cy="1324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4" y="1338246"/>
            <a:ext cx="1179286" cy="1179286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811167" y="4548053"/>
            <a:ext cx="6171545" cy="2506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/>
              <a:t>Backhaul is inefficient and inflexible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75965" y="1847736"/>
            <a:ext cx="3559109" cy="2141470"/>
            <a:chOff x="2830780" y="1563116"/>
            <a:chExt cx="3559109" cy="2141470"/>
          </a:xfrm>
        </p:grpSpPr>
        <p:grpSp>
          <p:nvGrpSpPr>
            <p:cNvPr id="3" name="Group 2"/>
            <p:cNvGrpSpPr/>
            <p:nvPr/>
          </p:nvGrpSpPr>
          <p:grpSpPr>
            <a:xfrm>
              <a:off x="2830780" y="1563116"/>
              <a:ext cx="3559109" cy="2141470"/>
              <a:chOff x="5005847" y="1847736"/>
              <a:chExt cx="3559109" cy="214147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005847" y="1847736"/>
                <a:ext cx="3559109" cy="2107257"/>
              </a:xfrm>
              <a:prstGeom prst="roundRect">
                <a:avLst/>
              </a:prstGeom>
              <a:solidFill>
                <a:schemeClr val="lt1">
                  <a:alpha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074216" y="1950828"/>
                <a:ext cx="3278571" cy="2038378"/>
                <a:chOff x="5074216" y="1950828"/>
                <a:chExt cx="3278571" cy="2038378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7555" y="1950828"/>
                  <a:ext cx="975232" cy="517856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69277" y="2006242"/>
                  <a:ext cx="851170" cy="1134893"/>
                </a:xfrm>
                <a:prstGeom prst="rect">
                  <a:avLst/>
                </a:prstGeom>
              </p:spPr>
            </p:pic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5074216" y="3153464"/>
                  <a:ext cx="1562191" cy="660457"/>
                </a:xfrm>
                <a:prstGeom prst="rect">
                  <a:avLst/>
                </a:prstGeom>
              </p:spPr>
              <p:txBody>
                <a:bodyPr vert="horz">
                  <a:normAutofit fontScale="85000" lnSpcReduction="20000"/>
                </a:bodyPr>
                <a:lstStyle>
                  <a:lvl1pPr marL="274320" indent="-274320" algn="l" rtl="0" eaLnBrk="1" latinLnBrk="0" hangingPunct="1">
                    <a:spcBef>
                      <a:spcPts val="580"/>
                    </a:spcBef>
                    <a:buClr>
                      <a:schemeClr val="accent1"/>
                    </a:buClr>
                    <a:buSzPct val="85000"/>
                    <a:buFont typeface="Wingdings 2"/>
                    <a:buChar char=""/>
                    <a:defRPr kumimoji="0" sz="26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1pPr>
                  <a:lvl2pPr marL="5486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SzPct val="85000"/>
                    <a:buFont typeface="Wingdings 2"/>
                    <a:buChar char=""/>
                    <a:defRPr kumimoji="0" sz="24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2pPr>
                  <a:lvl3pPr marL="8229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SzPct val="85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3pPr>
                  <a:lvl4pPr marL="109728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SzPct val="80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4pPr>
                  <a:lvl5pPr marL="137160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FontTx/>
                    <a:buChar char="o"/>
                    <a:defRPr kumimoji="0" sz="2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5pPr>
                  <a:lvl6pPr marL="164592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Char char="•"/>
                    <a:defRPr kumimoji="0" sz="1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9202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945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68880" indent="-228600" algn="l" rtl="0" eaLnBrk="1" latinLnBrk="0" hangingPunct="1">
                    <a:spcBef>
                      <a:spcPts val="370"/>
                    </a:spcBef>
                    <a:buClr>
                      <a:schemeClr val="accent2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Wingdings 2"/>
                    <a:buNone/>
                  </a:pPr>
                  <a:r>
                    <a:rPr lang="en-US" dirty="0" err="1" smtClean="0"/>
                    <a:t>MillWheel</a:t>
                  </a:r>
                  <a:r>
                    <a:rPr lang="en-US" dirty="0" smtClean="0"/>
                    <a:t> </a:t>
                  </a:r>
                  <a:br>
                    <a:rPr lang="en-US" dirty="0" smtClean="0"/>
                  </a:br>
                  <a:r>
                    <a:rPr lang="en-US" dirty="0" smtClean="0"/>
                    <a:t>(Google)</a:t>
                  </a:r>
                  <a:endParaRPr lang="en-US" dirty="0"/>
                </a:p>
              </p:txBody>
            </p:sp>
            <p:sp>
              <p:nvSpPr>
                <p:cNvPr id="24" name="Content Placeholder 2"/>
                <p:cNvSpPr txBox="1">
                  <a:spLocks/>
                </p:cNvSpPr>
                <p:nvPr/>
              </p:nvSpPr>
              <p:spPr>
                <a:xfrm>
                  <a:off x="6868667" y="3328749"/>
                  <a:ext cx="1103149" cy="660457"/>
                </a:xfrm>
                <a:prstGeom prst="rect">
                  <a:avLst/>
                </a:prstGeom>
              </p:spPr>
              <p:txBody>
                <a:bodyPr vert="horz">
                  <a:normAutofit/>
                </a:bodyPr>
                <a:lstStyle>
                  <a:lvl1pPr marL="274320" indent="-274320" algn="l" rtl="0" eaLnBrk="1" latinLnBrk="0" hangingPunct="1">
                    <a:spcBef>
                      <a:spcPts val="580"/>
                    </a:spcBef>
                    <a:buClr>
                      <a:schemeClr val="accent1"/>
                    </a:buClr>
                    <a:buSzPct val="85000"/>
                    <a:buFont typeface="Wingdings 2"/>
                    <a:buChar char=""/>
                    <a:defRPr kumimoji="0" sz="26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1pPr>
                  <a:lvl2pPr marL="5486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SzPct val="85000"/>
                    <a:buFont typeface="Wingdings 2"/>
                    <a:buChar char=""/>
                    <a:defRPr kumimoji="0" sz="24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2pPr>
                  <a:lvl3pPr marL="8229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SzPct val="85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3pPr>
                  <a:lvl4pPr marL="109728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SzPct val="80000"/>
                    <a:buFont typeface="Wingdings 2"/>
                    <a:buChar char=""/>
                    <a:defRPr kumimoji="0" sz="2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4pPr>
                  <a:lvl5pPr marL="137160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FontTx/>
                    <a:buChar char="o"/>
                    <a:defRPr kumimoji="0" sz="2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5pPr>
                  <a:lvl6pPr marL="1645920" indent="-228600" algn="l" rtl="0" eaLnBrk="1" latinLnBrk="0" hangingPunct="1">
                    <a:spcBef>
                      <a:spcPts val="370"/>
                    </a:spcBef>
                    <a:buClr>
                      <a:schemeClr val="accent3"/>
                    </a:buClr>
                    <a:buChar char="•"/>
                    <a:defRPr kumimoji="0" sz="1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920240" indent="-228600" algn="l" rtl="0" eaLnBrk="1" latinLnBrk="0" hangingPunct="1">
                    <a:spcBef>
                      <a:spcPts val="370"/>
                    </a:spcBef>
                    <a:buClr>
                      <a:schemeClr val="accent2"/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94560" indent="-228600" algn="l" rtl="0" eaLnBrk="1" latinLnBrk="0" hangingPunct="1">
                    <a:spcBef>
                      <a:spcPts val="370"/>
                    </a:spcBef>
                    <a:buClr>
                      <a:schemeClr val="accent1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68880" indent="-228600" algn="l" rtl="0" eaLnBrk="1" latinLnBrk="0" hangingPunct="1">
                    <a:spcBef>
                      <a:spcPts val="370"/>
                    </a:spcBef>
                    <a:buClr>
                      <a:schemeClr val="accent2">
                        <a:tint val="60000"/>
                      </a:schemeClr>
                    </a:buClr>
                    <a:buChar char="•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Wingdings 2"/>
                    <a:buNone/>
                  </a:pPr>
                  <a:r>
                    <a:rPr lang="en-US" sz="2200" dirty="0" smtClean="0"/>
                    <a:t>Storm</a:t>
                  </a:r>
                  <a:endParaRPr lang="en-US" sz="2200" dirty="0"/>
                </a:p>
              </p:txBody>
            </p:sp>
          </p:grp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86298" y="2269844"/>
              <a:ext cx="1032380" cy="77428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19430184"/>
      </p:ext>
    </p:extLst>
  </p:cSld>
  <p:clrMapOvr>
    <a:masterClrMapping/>
  </p:clrMapOvr>
  <p:transition xmlns:p14="http://schemas.microsoft.com/office/powerpoint/2010/main" advTm="1653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9" y="2495028"/>
            <a:ext cx="1170014" cy="100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Composite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0387" y="4815889"/>
            <a:ext cx="7772400" cy="1851611"/>
          </a:xfrm>
        </p:spPr>
        <p:txBody>
          <a:bodyPr>
            <a:normAutofit/>
          </a:bodyPr>
          <a:lstStyle/>
          <a:p>
            <a:r>
              <a:rPr lang="en-US" dirty="0" smtClean="0"/>
              <a:t>Chaos if two operators are simultaneously responding to the same sensor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Octagon 5"/>
          <p:cNvSpPr/>
          <p:nvPr/>
        </p:nvSpPr>
        <p:spPr>
          <a:xfrm>
            <a:off x="2384167" y="1827041"/>
            <a:ext cx="1837649" cy="815934"/>
          </a:xfrm>
          <a:prstGeom prst="octagon">
            <a:avLst/>
          </a:prstGeom>
          <a:solidFill>
            <a:srgbClr val="008000">
              <a:alpha val="10000"/>
            </a:srgbClr>
          </a:solidFill>
          <a:ln w="25400"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Coarsening Operator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81308" y="1537662"/>
            <a:ext cx="1602859" cy="1384404"/>
          </a:xfrm>
          <a:prstGeom prst="rightArrow">
            <a:avLst>
              <a:gd name="adj1" fmla="val 67123"/>
              <a:gd name="adj2" fmla="val 51637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Incoming data</a:t>
            </a:r>
            <a:endParaRPr lang="en-US" b="1" dirty="0"/>
          </a:p>
        </p:txBody>
      </p:sp>
      <p:sp>
        <p:nvSpPr>
          <p:cNvPr id="8" name="Freeform 7"/>
          <p:cNvSpPr/>
          <p:nvPr/>
        </p:nvSpPr>
        <p:spPr>
          <a:xfrm>
            <a:off x="3321222" y="2609544"/>
            <a:ext cx="3859189" cy="931639"/>
          </a:xfrm>
          <a:custGeom>
            <a:avLst/>
            <a:gdLst>
              <a:gd name="connsiteX0" fmla="*/ 3160443 w 3160443"/>
              <a:gd name="connsiteY0" fmla="*/ 721515 h 1189276"/>
              <a:gd name="connsiteX1" fmla="*/ 2410018 w 3160443"/>
              <a:gd name="connsiteY1" fmla="*/ 1139994 h 1189276"/>
              <a:gd name="connsiteX2" fmla="*/ 476231 w 3160443"/>
              <a:gd name="connsiteY2" fmla="*/ 1053412 h 1189276"/>
              <a:gd name="connsiteX3" fmla="*/ 0 w 3160443"/>
              <a:gd name="connsiteY3" fmla="*/ 0 h 1189276"/>
              <a:gd name="connsiteX0" fmla="*/ 3509363 w 3509363"/>
              <a:gd name="connsiteY0" fmla="*/ 0 h 1272857"/>
              <a:gd name="connsiteX1" fmla="*/ 2410018 w 3509363"/>
              <a:gd name="connsiteY1" fmla="*/ 1170547 h 1272857"/>
              <a:gd name="connsiteX2" fmla="*/ 476231 w 3509363"/>
              <a:gd name="connsiteY2" fmla="*/ 1083965 h 1272857"/>
              <a:gd name="connsiteX3" fmla="*/ 0 w 3509363"/>
              <a:gd name="connsiteY3" fmla="*/ 30553 h 1272857"/>
              <a:gd name="connsiteX0" fmla="*/ 3328442 w 3328442"/>
              <a:gd name="connsiteY0" fmla="*/ 339317 h 1215774"/>
              <a:gd name="connsiteX1" fmla="*/ 2410018 w 3328442"/>
              <a:gd name="connsiteY1" fmla="*/ 1139994 h 1215774"/>
              <a:gd name="connsiteX2" fmla="*/ 476231 w 3328442"/>
              <a:gd name="connsiteY2" fmla="*/ 1053412 h 1215774"/>
              <a:gd name="connsiteX3" fmla="*/ 0 w 3328442"/>
              <a:gd name="connsiteY3" fmla="*/ 0 h 1215774"/>
              <a:gd name="connsiteX0" fmla="*/ 3338810 w 3338810"/>
              <a:gd name="connsiteY0" fmla="*/ 536581 h 1413038"/>
              <a:gd name="connsiteX1" fmla="*/ 2420386 w 3338810"/>
              <a:gd name="connsiteY1" fmla="*/ 1337258 h 1413038"/>
              <a:gd name="connsiteX2" fmla="*/ 486599 w 3338810"/>
              <a:gd name="connsiteY2" fmla="*/ 1250676 h 1413038"/>
              <a:gd name="connsiteX3" fmla="*/ 0 w 3338810"/>
              <a:gd name="connsiteY3" fmla="*/ 0 h 1413038"/>
              <a:gd name="connsiteX0" fmla="*/ 3245489 w 3245489"/>
              <a:gd name="connsiteY0" fmla="*/ 684529 h 1402619"/>
              <a:gd name="connsiteX1" fmla="*/ 2420386 w 3245489"/>
              <a:gd name="connsiteY1" fmla="*/ 1337258 h 1402619"/>
              <a:gd name="connsiteX2" fmla="*/ 486599 w 3245489"/>
              <a:gd name="connsiteY2" fmla="*/ 1250676 h 1402619"/>
              <a:gd name="connsiteX3" fmla="*/ 0 w 3245489"/>
              <a:gd name="connsiteY3" fmla="*/ 0 h 140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5489" h="1402619">
                <a:moveTo>
                  <a:pt x="3245489" y="684529"/>
                </a:moveTo>
                <a:cubicBezTo>
                  <a:pt x="3093961" y="866110"/>
                  <a:pt x="2880201" y="1242900"/>
                  <a:pt x="2420386" y="1337258"/>
                </a:cubicBezTo>
                <a:cubicBezTo>
                  <a:pt x="1960571" y="1431616"/>
                  <a:pt x="888269" y="1440675"/>
                  <a:pt x="486599" y="1250676"/>
                </a:cubicBezTo>
                <a:cubicBezTo>
                  <a:pt x="84929" y="1060677"/>
                  <a:pt x="55320" y="88987"/>
                  <a:pt x="0" y="0"/>
                </a:cubicBezTo>
              </a:path>
            </a:pathLst>
          </a:custGeom>
          <a:ln w="38100" cmpd="sng">
            <a:solidFill>
              <a:srgbClr val="000000"/>
            </a:solidFill>
            <a:prstDash val="sys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Can 9"/>
          <p:cNvSpPr/>
          <p:nvPr/>
        </p:nvSpPr>
        <p:spPr>
          <a:xfrm rot="5400000">
            <a:off x="7261347" y="1440575"/>
            <a:ext cx="518373" cy="166450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221816" y="1879587"/>
            <a:ext cx="382220" cy="692278"/>
          </a:xfrm>
          <a:prstGeom prst="rightArrow">
            <a:avLst>
              <a:gd name="adj1" fmla="val 67123"/>
              <a:gd name="adj2" fmla="val 66684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b="1" dirty="0"/>
          </a:p>
        </p:txBody>
      </p:sp>
      <p:sp>
        <p:nvSpPr>
          <p:cNvPr id="12" name="Octagon 11"/>
          <p:cNvSpPr/>
          <p:nvPr/>
        </p:nvSpPr>
        <p:spPr>
          <a:xfrm>
            <a:off x="4604036" y="1820067"/>
            <a:ext cx="1677364" cy="815934"/>
          </a:xfrm>
          <a:prstGeom prst="octagon">
            <a:avLst/>
          </a:prstGeom>
          <a:solidFill>
            <a:srgbClr val="008000">
              <a:alpha val="10000"/>
            </a:srgbClr>
          </a:solidFill>
          <a:ln w="25400"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Sampling Operator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306060" y="1879587"/>
            <a:ext cx="382220" cy="692278"/>
          </a:xfrm>
          <a:prstGeom prst="rightArrow">
            <a:avLst>
              <a:gd name="adj1" fmla="val 67123"/>
              <a:gd name="adj2" fmla="val 66684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b="1" dirty="0"/>
          </a:p>
        </p:txBody>
      </p:sp>
      <p:sp>
        <p:nvSpPr>
          <p:cNvPr id="14" name="Freeform 13"/>
          <p:cNvSpPr/>
          <p:nvPr/>
        </p:nvSpPr>
        <p:spPr>
          <a:xfrm>
            <a:off x="5281641" y="2645839"/>
            <a:ext cx="1804577" cy="510382"/>
          </a:xfrm>
          <a:custGeom>
            <a:avLst/>
            <a:gdLst>
              <a:gd name="connsiteX0" fmla="*/ 3160443 w 3160443"/>
              <a:gd name="connsiteY0" fmla="*/ 721515 h 1189276"/>
              <a:gd name="connsiteX1" fmla="*/ 2410018 w 3160443"/>
              <a:gd name="connsiteY1" fmla="*/ 1139994 h 1189276"/>
              <a:gd name="connsiteX2" fmla="*/ 476231 w 3160443"/>
              <a:gd name="connsiteY2" fmla="*/ 1053412 h 1189276"/>
              <a:gd name="connsiteX3" fmla="*/ 0 w 3160443"/>
              <a:gd name="connsiteY3" fmla="*/ 0 h 1189276"/>
              <a:gd name="connsiteX0" fmla="*/ 3509363 w 3509363"/>
              <a:gd name="connsiteY0" fmla="*/ 0 h 1272857"/>
              <a:gd name="connsiteX1" fmla="*/ 2410018 w 3509363"/>
              <a:gd name="connsiteY1" fmla="*/ 1170547 h 1272857"/>
              <a:gd name="connsiteX2" fmla="*/ 476231 w 3509363"/>
              <a:gd name="connsiteY2" fmla="*/ 1083965 h 1272857"/>
              <a:gd name="connsiteX3" fmla="*/ 0 w 3509363"/>
              <a:gd name="connsiteY3" fmla="*/ 30553 h 1272857"/>
              <a:gd name="connsiteX0" fmla="*/ 3328442 w 3328442"/>
              <a:gd name="connsiteY0" fmla="*/ 339317 h 1215774"/>
              <a:gd name="connsiteX1" fmla="*/ 2410018 w 3328442"/>
              <a:gd name="connsiteY1" fmla="*/ 1139994 h 1215774"/>
              <a:gd name="connsiteX2" fmla="*/ 476231 w 3328442"/>
              <a:gd name="connsiteY2" fmla="*/ 1053412 h 1215774"/>
              <a:gd name="connsiteX3" fmla="*/ 0 w 3328442"/>
              <a:gd name="connsiteY3" fmla="*/ 0 h 1215774"/>
              <a:gd name="connsiteX0" fmla="*/ 3338810 w 3338810"/>
              <a:gd name="connsiteY0" fmla="*/ 536581 h 1413038"/>
              <a:gd name="connsiteX1" fmla="*/ 2420386 w 3338810"/>
              <a:gd name="connsiteY1" fmla="*/ 1337258 h 1413038"/>
              <a:gd name="connsiteX2" fmla="*/ 486599 w 3338810"/>
              <a:gd name="connsiteY2" fmla="*/ 1250676 h 1413038"/>
              <a:gd name="connsiteX3" fmla="*/ 0 w 3338810"/>
              <a:gd name="connsiteY3" fmla="*/ 0 h 1413038"/>
              <a:gd name="connsiteX0" fmla="*/ 3338810 w 3338810"/>
              <a:gd name="connsiteY0" fmla="*/ 843194 h 1391657"/>
              <a:gd name="connsiteX1" fmla="*/ 2420386 w 3338810"/>
              <a:gd name="connsiteY1" fmla="*/ 1337258 h 1391657"/>
              <a:gd name="connsiteX2" fmla="*/ 486599 w 3338810"/>
              <a:gd name="connsiteY2" fmla="*/ 1250676 h 1391657"/>
              <a:gd name="connsiteX3" fmla="*/ 0 w 3338810"/>
              <a:gd name="connsiteY3" fmla="*/ 0 h 139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810" h="1391657">
                <a:moveTo>
                  <a:pt x="3338810" y="843194"/>
                </a:moveTo>
                <a:cubicBezTo>
                  <a:pt x="3187282" y="1024775"/>
                  <a:pt x="2895754" y="1269344"/>
                  <a:pt x="2420386" y="1337258"/>
                </a:cubicBezTo>
                <a:cubicBezTo>
                  <a:pt x="1945018" y="1405172"/>
                  <a:pt x="888269" y="1440675"/>
                  <a:pt x="486599" y="1250676"/>
                </a:cubicBezTo>
                <a:cubicBezTo>
                  <a:pt x="84929" y="1060677"/>
                  <a:pt x="55320" y="88987"/>
                  <a:pt x="0" y="0"/>
                </a:cubicBezTo>
              </a:path>
            </a:pathLst>
          </a:custGeom>
          <a:ln w="38100" cmpd="sng">
            <a:solidFill>
              <a:srgbClr val="000000"/>
            </a:solidFill>
            <a:prstDash val="sys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4878086" y="3895959"/>
            <a:ext cx="2855948" cy="530147"/>
          </a:xfrm>
          <a:prstGeom prst="wedgeRoundRectCallout">
            <a:avLst>
              <a:gd name="adj1" fmla="val 45699"/>
              <a:gd name="adj2" fmla="val -131177"/>
              <a:gd name="adj3" fmla="val 16667"/>
            </a:avLst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Sending 4x too much</a:t>
            </a:r>
          </a:p>
        </p:txBody>
      </p:sp>
    </p:spTree>
    <p:extLst>
      <p:ext uri="{BB962C8B-B14F-4D97-AF65-F5344CB8AC3E}">
        <p14:creationId xmlns:p14="http://schemas.microsoft.com/office/powerpoint/2010/main" val="43036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 with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1072683" y="3895959"/>
            <a:ext cx="3698903" cy="1183583"/>
          </a:xfrm>
          <a:prstGeom prst="wedgeRoundRectCallout">
            <a:avLst>
              <a:gd name="adj1" fmla="val -1101"/>
              <a:gd name="adj2" fmla="val -154263"/>
              <a:gd name="adj3" fmla="val 16667"/>
            </a:avLst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Shrinking data by 50%</a:t>
            </a:r>
          </a:p>
          <a:p>
            <a:pPr algn="ctr"/>
            <a:r>
              <a:rPr lang="en-US" sz="2200" dirty="0" smtClean="0"/>
              <a:t>Possible levels:</a:t>
            </a:r>
            <a:br>
              <a:rPr lang="en-US" sz="2200" dirty="0" smtClean="0"/>
            </a:br>
            <a:r>
              <a:rPr lang="en-US" sz="2200" dirty="0" smtClean="0"/>
              <a:t> [0%,  50%, 75%, 95%, …]</a:t>
            </a:r>
            <a:endParaRPr lang="en-US" sz="22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3028370" y="5218522"/>
            <a:ext cx="2386892" cy="535762"/>
          </a:xfrm>
          <a:prstGeom prst="wedgeRoundRectCallout">
            <a:avLst>
              <a:gd name="adj1" fmla="val 67929"/>
              <a:gd name="adj2" fmla="val -334024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Go to level 75%</a:t>
            </a:r>
            <a:endParaRPr lang="en-US" sz="2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9" y="2495028"/>
            <a:ext cx="1170014" cy="1001945"/>
          </a:xfrm>
          <a:prstGeom prst="rect">
            <a:avLst/>
          </a:prstGeom>
        </p:spPr>
      </p:pic>
      <p:sp>
        <p:nvSpPr>
          <p:cNvPr id="24" name="Octagon 23"/>
          <p:cNvSpPr/>
          <p:nvPr/>
        </p:nvSpPr>
        <p:spPr>
          <a:xfrm>
            <a:off x="2384167" y="1827041"/>
            <a:ext cx="1837649" cy="815934"/>
          </a:xfrm>
          <a:prstGeom prst="octagon">
            <a:avLst/>
          </a:prstGeom>
          <a:solidFill>
            <a:srgbClr val="008000">
              <a:alpha val="10000"/>
            </a:srgbClr>
          </a:solidFill>
          <a:ln w="25400"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Coarsening Operator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81308" y="1537662"/>
            <a:ext cx="1602859" cy="1384404"/>
          </a:xfrm>
          <a:prstGeom prst="rightArrow">
            <a:avLst>
              <a:gd name="adj1" fmla="val 67123"/>
              <a:gd name="adj2" fmla="val 51637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Incoming data</a:t>
            </a:r>
            <a:endParaRPr lang="en-US" b="1" dirty="0"/>
          </a:p>
        </p:txBody>
      </p:sp>
      <p:sp>
        <p:nvSpPr>
          <p:cNvPr id="26" name="Freeform 25"/>
          <p:cNvSpPr/>
          <p:nvPr/>
        </p:nvSpPr>
        <p:spPr>
          <a:xfrm>
            <a:off x="3321222" y="2609544"/>
            <a:ext cx="2244001" cy="874719"/>
          </a:xfrm>
          <a:custGeom>
            <a:avLst/>
            <a:gdLst>
              <a:gd name="connsiteX0" fmla="*/ 3160443 w 3160443"/>
              <a:gd name="connsiteY0" fmla="*/ 721515 h 1189276"/>
              <a:gd name="connsiteX1" fmla="*/ 2410018 w 3160443"/>
              <a:gd name="connsiteY1" fmla="*/ 1139994 h 1189276"/>
              <a:gd name="connsiteX2" fmla="*/ 476231 w 3160443"/>
              <a:gd name="connsiteY2" fmla="*/ 1053412 h 1189276"/>
              <a:gd name="connsiteX3" fmla="*/ 0 w 3160443"/>
              <a:gd name="connsiteY3" fmla="*/ 0 h 1189276"/>
              <a:gd name="connsiteX0" fmla="*/ 3509363 w 3509363"/>
              <a:gd name="connsiteY0" fmla="*/ 0 h 1272857"/>
              <a:gd name="connsiteX1" fmla="*/ 2410018 w 3509363"/>
              <a:gd name="connsiteY1" fmla="*/ 1170547 h 1272857"/>
              <a:gd name="connsiteX2" fmla="*/ 476231 w 3509363"/>
              <a:gd name="connsiteY2" fmla="*/ 1083965 h 1272857"/>
              <a:gd name="connsiteX3" fmla="*/ 0 w 3509363"/>
              <a:gd name="connsiteY3" fmla="*/ 30553 h 1272857"/>
              <a:gd name="connsiteX0" fmla="*/ 3328442 w 3328442"/>
              <a:gd name="connsiteY0" fmla="*/ 339317 h 1215774"/>
              <a:gd name="connsiteX1" fmla="*/ 2410018 w 3328442"/>
              <a:gd name="connsiteY1" fmla="*/ 1139994 h 1215774"/>
              <a:gd name="connsiteX2" fmla="*/ 476231 w 3328442"/>
              <a:gd name="connsiteY2" fmla="*/ 1053412 h 1215774"/>
              <a:gd name="connsiteX3" fmla="*/ 0 w 3328442"/>
              <a:gd name="connsiteY3" fmla="*/ 0 h 1215774"/>
              <a:gd name="connsiteX0" fmla="*/ 3338810 w 3338810"/>
              <a:gd name="connsiteY0" fmla="*/ 536581 h 1413038"/>
              <a:gd name="connsiteX1" fmla="*/ 2420386 w 3338810"/>
              <a:gd name="connsiteY1" fmla="*/ 1337258 h 1413038"/>
              <a:gd name="connsiteX2" fmla="*/ 486599 w 3338810"/>
              <a:gd name="connsiteY2" fmla="*/ 1250676 h 1413038"/>
              <a:gd name="connsiteX3" fmla="*/ 0 w 3338810"/>
              <a:gd name="connsiteY3" fmla="*/ 0 h 1413038"/>
              <a:gd name="connsiteX0" fmla="*/ 3473607 w 3473607"/>
              <a:gd name="connsiteY0" fmla="*/ 1165360 h 1370551"/>
              <a:gd name="connsiteX1" fmla="*/ 2420386 w 3473607"/>
              <a:gd name="connsiteY1" fmla="*/ 1337258 h 1370551"/>
              <a:gd name="connsiteX2" fmla="*/ 486599 w 3473607"/>
              <a:gd name="connsiteY2" fmla="*/ 1250676 h 1370551"/>
              <a:gd name="connsiteX3" fmla="*/ 0 w 3473607"/>
              <a:gd name="connsiteY3" fmla="*/ 0 h 1370551"/>
              <a:gd name="connsiteX0" fmla="*/ 3473607 w 3473607"/>
              <a:gd name="connsiteY0" fmla="*/ 1165360 h 1399987"/>
              <a:gd name="connsiteX1" fmla="*/ 1186477 w 3473607"/>
              <a:gd name="connsiteY1" fmla="*/ 1386574 h 1399987"/>
              <a:gd name="connsiteX2" fmla="*/ 486599 w 3473607"/>
              <a:gd name="connsiteY2" fmla="*/ 1250676 h 1399987"/>
              <a:gd name="connsiteX3" fmla="*/ 0 w 3473607"/>
              <a:gd name="connsiteY3" fmla="*/ 0 h 1399987"/>
              <a:gd name="connsiteX0" fmla="*/ 2156746 w 2156746"/>
              <a:gd name="connsiteY0" fmla="*/ 1239334 h 1394532"/>
              <a:gd name="connsiteX1" fmla="*/ 1186477 w 2156746"/>
              <a:gd name="connsiteY1" fmla="*/ 1386574 h 1394532"/>
              <a:gd name="connsiteX2" fmla="*/ 486599 w 2156746"/>
              <a:gd name="connsiteY2" fmla="*/ 1250676 h 1394532"/>
              <a:gd name="connsiteX3" fmla="*/ 0 w 2156746"/>
              <a:gd name="connsiteY3" fmla="*/ 0 h 1394532"/>
              <a:gd name="connsiteX0" fmla="*/ 1887153 w 1887153"/>
              <a:gd name="connsiteY0" fmla="*/ 1313307 h 1422232"/>
              <a:gd name="connsiteX1" fmla="*/ 1186477 w 1887153"/>
              <a:gd name="connsiteY1" fmla="*/ 1386574 h 1422232"/>
              <a:gd name="connsiteX2" fmla="*/ 486599 w 1887153"/>
              <a:gd name="connsiteY2" fmla="*/ 1250676 h 1422232"/>
              <a:gd name="connsiteX3" fmla="*/ 0 w 1887153"/>
              <a:gd name="connsiteY3" fmla="*/ 0 h 1422232"/>
              <a:gd name="connsiteX0" fmla="*/ 1887153 w 1887153"/>
              <a:gd name="connsiteY0" fmla="*/ 1313307 h 1389090"/>
              <a:gd name="connsiteX1" fmla="*/ 1186477 w 1887153"/>
              <a:gd name="connsiteY1" fmla="*/ 1386574 h 1389090"/>
              <a:gd name="connsiteX2" fmla="*/ 486599 w 1887153"/>
              <a:gd name="connsiteY2" fmla="*/ 1250676 h 1389090"/>
              <a:gd name="connsiteX3" fmla="*/ 0 w 1887153"/>
              <a:gd name="connsiteY3" fmla="*/ 0 h 13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7153" h="1389090">
                <a:moveTo>
                  <a:pt x="1887153" y="1313307"/>
                </a:moveTo>
                <a:cubicBezTo>
                  <a:pt x="1683780" y="1371598"/>
                  <a:pt x="1419903" y="1397012"/>
                  <a:pt x="1186477" y="1386574"/>
                </a:cubicBezTo>
                <a:cubicBezTo>
                  <a:pt x="953051" y="1376136"/>
                  <a:pt x="888269" y="1440675"/>
                  <a:pt x="486599" y="1250676"/>
                </a:cubicBezTo>
                <a:cubicBezTo>
                  <a:pt x="84929" y="1060677"/>
                  <a:pt x="55320" y="88987"/>
                  <a:pt x="0" y="0"/>
                </a:cubicBezTo>
              </a:path>
            </a:pathLst>
          </a:custGeom>
          <a:ln w="38100" cmpd="sng">
            <a:solidFill>
              <a:srgbClr val="000000"/>
            </a:solidFill>
            <a:prstDash val="sysDash"/>
            <a:headEnd type="arrow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 rot="5400000">
            <a:off x="7261347" y="1440575"/>
            <a:ext cx="518373" cy="166450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4221816" y="1879587"/>
            <a:ext cx="382220" cy="692278"/>
          </a:xfrm>
          <a:prstGeom prst="rightArrow">
            <a:avLst>
              <a:gd name="adj1" fmla="val 67123"/>
              <a:gd name="adj2" fmla="val 66684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b="1" dirty="0"/>
          </a:p>
        </p:txBody>
      </p:sp>
      <p:sp>
        <p:nvSpPr>
          <p:cNvPr id="29" name="Octagon 28"/>
          <p:cNvSpPr/>
          <p:nvPr/>
        </p:nvSpPr>
        <p:spPr>
          <a:xfrm>
            <a:off x="4604036" y="1820067"/>
            <a:ext cx="1677364" cy="815934"/>
          </a:xfrm>
          <a:prstGeom prst="octagon">
            <a:avLst/>
          </a:prstGeom>
          <a:solidFill>
            <a:srgbClr val="008000">
              <a:alpha val="10000"/>
            </a:srgbClr>
          </a:solidFill>
          <a:ln w="25400"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Sampling Operator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306060" y="1879587"/>
            <a:ext cx="382220" cy="692278"/>
          </a:xfrm>
          <a:prstGeom prst="rightArrow">
            <a:avLst>
              <a:gd name="adj1" fmla="val 67123"/>
              <a:gd name="adj2" fmla="val 66684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b="1" dirty="0"/>
          </a:p>
        </p:txBody>
      </p:sp>
      <p:sp>
        <p:nvSpPr>
          <p:cNvPr id="31" name="Hexagon 30"/>
          <p:cNvSpPr/>
          <p:nvPr/>
        </p:nvSpPr>
        <p:spPr>
          <a:xfrm>
            <a:off x="5547784" y="3356462"/>
            <a:ext cx="1516551" cy="321086"/>
          </a:xfrm>
          <a:prstGeom prst="hexagon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4878086" y="3895959"/>
            <a:ext cx="2855948" cy="530147"/>
          </a:xfrm>
          <a:prstGeom prst="wedgeRoundRectCallout">
            <a:avLst>
              <a:gd name="adj1" fmla="val 45699"/>
              <a:gd name="adj2" fmla="val -131177"/>
              <a:gd name="adj3" fmla="val 16667"/>
            </a:avLst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Sending 4x too much</a:t>
            </a:r>
          </a:p>
        </p:txBody>
      </p:sp>
      <p:sp>
        <p:nvSpPr>
          <p:cNvPr id="33" name="Freeform 32"/>
          <p:cNvSpPr/>
          <p:nvPr/>
        </p:nvSpPr>
        <p:spPr>
          <a:xfrm>
            <a:off x="5281641" y="2645838"/>
            <a:ext cx="707236" cy="660215"/>
          </a:xfrm>
          <a:custGeom>
            <a:avLst/>
            <a:gdLst>
              <a:gd name="connsiteX0" fmla="*/ 3160443 w 3160443"/>
              <a:gd name="connsiteY0" fmla="*/ 721515 h 1189276"/>
              <a:gd name="connsiteX1" fmla="*/ 2410018 w 3160443"/>
              <a:gd name="connsiteY1" fmla="*/ 1139994 h 1189276"/>
              <a:gd name="connsiteX2" fmla="*/ 476231 w 3160443"/>
              <a:gd name="connsiteY2" fmla="*/ 1053412 h 1189276"/>
              <a:gd name="connsiteX3" fmla="*/ 0 w 3160443"/>
              <a:gd name="connsiteY3" fmla="*/ 0 h 1189276"/>
              <a:gd name="connsiteX0" fmla="*/ 3509363 w 3509363"/>
              <a:gd name="connsiteY0" fmla="*/ 0 h 1272857"/>
              <a:gd name="connsiteX1" fmla="*/ 2410018 w 3509363"/>
              <a:gd name="connsiteY1" fmla="*/ 1170547 h 1272857"/>
              <a:gd name="connsiteX2" fmla="*/ 476231 w 3509363"/>
              <a:gd name="connsiteY2" fmla="*/ 1083965 h 1272857"/>
              <a:gd name="connsiteX3" fmla="*/ 0 w 3509363"/>
              <a:gd name="connsiteY3" fmla="*/ 30553 h 1272857"/>
              <a:gd name="connsiteX0" fmla="*/ 3328442 w 3328442"/>
              <a:gd name="connsiteY0" fmla="*/ 339317 h 1215774"/>
              <a:gd name="connsiteX1" fmla="*/ 2410018 w 3328442"/>
              <a:gd name="connsiteY1" fmla="*/ 1139994 h 1215774"/>
              <a:gd name="connsiteX2" fmla="*/ 476231 w 3328442"/>
              <a:gd name="connsiteY2" fmla="*/ 1053412 h 1215774"/>
              <a:gd name="connsiteX3" fmla="*/ 0 w 3328442"/>
              <a:gd name="connsiteY3" fmla="*/ 0 h 1215774"/>
              <a:gd name="connsiteX0" fmla="*/ 3338810 w 3338810"/>
              <a:gd name="connsiteY0" fmla="*/ 536581 h 1413038"/>
              <a:gd name="connsiteX1" fmla="*/ 2420386 w 3338810"/>
              <a:gd name="connsiteY1" fmla="*/ 1337258 h 1413038"/>
              <a:gd name="connsiteX2" fmla="*/ 486599 w 3338810"/>
              <a:gd name="connsiteY2" fmla="*/ 1250676 h 1413038"/>
              <a:gd name="connsiteX3" fmla="*/ 0 w 3338810"/>
              <a:gd name="connsiteY3" fmla="*/ 0 h 1413038"/>
              <a:gd name="connsiteX0" fmla="*/ 3388613 w 3388613"/>
              <a:gd name="connsiteY0" fmla="*/ 536581 h 1337829"/>
              <a:gd name="connsiteX1" fmla="*/ 2470189 w 3388613"/>
              <a:gd name="connsiteY1" fmla="*/ 1337258 h 1337829"/>
              <a:gd name="connsiteX2" fmla="*/ 217032 w 3388613"/>
              <a:gd name="connsiteY2" fmla="*/ 656614 h 1337829"/>
              <a:gd name="connsiteX3" fmla="*/ 49803 w 3388613"/>
              <a:gd name="connsiteY3" fmla="*/ 0 h 1337829"/>
              <a:gd name="connsiteX0" fmla="*/ 3388613 w 3388613"/>
              <a:gd name="connsiteY0" fmla="*/ 536581 h 1223009"/>
              <a:gd name="connsiteX1" fmla="*/ 896145 w 3388613"/>
              <a:gd name="connsiteY1" fmla="*/ 1222279 h 1223009"/>
              <a:gd name="connsiteX2" fmla="*/ 217032 w 3388613"/>
              <a:gd name="connsiteY2" fmla="*/ 656614 h 1223009"/>
              <a:gd name="connsiteX3" fmla="*/ 49803 w 3388613"/>
              <a:gd name="connsiteY3" fmla="*/ 0 h 1223009"/>
              <a:gd name="connsiteX0" fmla="*/ 3338810 w 3338810"/>
              <a:gd name="connsiteY0" fmla="*/ 536581 h 1231395"/>
              <a:gd name="connsiteX1" fmla="*/ 846342 w 3338810"/>
              <a:gd name="connsiteY1" fmla="*/ 1222279 h 1231395"/>
              <a:gd name="connsiteX2" fmla="*/ 0 w 3338810"/>
              <a:gd name="connsiteY2" fmla="*/ 0 h 1231395"/>
              <a:gd name="connsiteX0" fmla="*/ 1308521 w 1308521"/>
              <a:gd name="connsiteY0" fmla="*/ 1590563 h 1647867"/>
              <a:gd name="connsiteX1" fmla="*/ 846342 w 1308521"/>
              <a:gd name="connsiteY1" fmla="*/ 1222279 h 1647867"/>
              <a:gd name="connsiteX2" fmla="*/ 0 w 1308521"/>
              <a:gd name="connsiteY2" fmla="*/ 0 h 1647867"/>
              <a:gd name="connsiteX0" fmla="*/ 1308521 w 1308521"/>
              <a:gd name="connsiteY0" fmla="*/ 1590563 h 1629632"/>
              <a:gd name="connsiteX1" fmla="*/ 549782 w 1308521"/>
              <a:gd name="connsiteY1" fmla="*/ 1011482 h 1629632"/>
              <a:gd name="connsiteX2" fmla="*/ 0 w 1308521"/>
              <a:gd name="connsiteY2" fmla="*/ 0 h 162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521" h="1629632">
                <a:moveTo>
                  <a:pt x="1308521" y="1590563"/>
                </a:moveTo>
                <a:cubicBezTo>
                  <a:pt x="1156993" y="1772144"/>
                  <a:pt x="767869" y="1276576"/>
                  <a:pt x="549782" y="1011482"/>
                </a:cubicBezTo>
                <a:cubicBezTo>
                  <a:pt x="331695" y="746388"/>
                  <a:pt x="176321" y="254642"/>
                  <a:pt x="0" y="0"/>
                </a:cubicBezTo>
              </a:path>
            </a:pathLst>
          </a:custGeom>
          <a:ln w="38100" cmpd="sng">
            <a:solidFill>
              <a:srgbClr val="000000"/>
            </a:solidFill>
            <a:prstDash val="sysDash"/>
            <a:headEnd type="arrow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984064" y="3044728"/>
            <a:ext cx="228800" cy="311734"/>
          </a:xfrm>
          <a:prstGeom prst="line">
            <a:avLst/>
          </a:prstGeom>
          <a:ln w="38100">
            <a:solidFill>
              <a:srgbClr val="3366FF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18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568243" y="1365346"/>
            <a:ext cx="677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80 nodes on VICCI </a:t>
            </a:r>
            <a:r>
              <a:rPr lang="en-US" sz="2800" dirty="0" err="1" smtClean="0"/>
              <a:t>testbed</a:t>
            </a:r>
            <a:r>
              <a:rPr lang="en-US" sz="2800" dirty="0"/>
              <a:t> </a:t>
            </a:r>
            <a:r>
              <a:rPr lang="en-US" sz="2800" dirty="0" smtClean="0"/>
              <a:t>at three sites (Seattle, Atlanta, and Germany)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721743" y="5507034"/>
            <a:ext cx="5239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Policy: Drop data if insufficient BW</a:t>
            </a:r>
            <a:endParaRPr lang="en-US" sz="2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03111" y="1398576"/>
            <a:ext cx="1523602" cy="4354680"/>
            <a:chOff x="403111" y="1204343"/>
            <a:chExt cx="1523602" cy="43546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11" y="1204343"/>
              <a:ext cx="1523602" cy="114408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11" y="2880745"/>
              <a:ext cx="1523602" cy="114408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11" y="4414936"/>
              <a:ext cx="1523602" cy="114408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967471" y="2025420"/>
            <a:ext cx="6505090" cy="3150708"/>
            <a:chOff x="1967471" y="2025420"/>
            <a:chExt cx="6505090" cy="3150708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1967471" y="4058987"/>
              <a:ext cx="3642534" cy="1117141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967471" y="3766599"/>
              <a:ext cx="3373873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967471" y="2025420"/>
              <a:ext cx="3642534" cy="1448791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610005" y="4316781"/>
              <a:ext cx="286255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Princeton</a:t>
              </a:r>
              <a:endParaRPr lang="en-US" sz="32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99" y="3074978"/>
              <a:ext cx="1523602" cy="1144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33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7" y="1023616"/>
            <a:ext cx="73152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</a:t>
            </a:r>
            <a:r>
              <a:rPr lang="en-US" dirty="0" smtClean="0"/>
              <a:t>Degradation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5717" y="1210925"/>
            <a:ext cx="4451015" cy="1341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83905" y="1223254"/>
            <a:ext cx="969835" cy="774095"/>
          </a:xfrm>
          <a:prstGeom prst="roundRect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Dro</a:t>
            </a:r>
            <a:r>
              <a:rPr lang="en-US" sz="2200" dirty="0" smtClean="0"/>
              <a:t>p BW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87" y="3442446"/>
            <a:ext cx="7315200" cy="320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87" y="3452159"/>
            <a:ext cx="7315200" cy="3200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87" y="3427505"/>
            <a:ext cx="7315200" cy="32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91069" y="5453529"/>
            <a:ext cx="187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Latency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3357" y="4417786"/>
            <a:ext cx="311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dirty="0" smtClean="0"/>
              <a:t> percentile latency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3357" y="3718539"/>
            <a:ext cx="311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4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1" animBg="1"/>
      <p:bldP spid="12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134071"/>
            <a:ext cx="73152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Degradation Keeps </a:t>
            </a:r>
            <a:r>
              <a:rPr lang="en-US" dirty="0"/>
              <a:t>L</a:t>
            </a:r>
            <a:r>
              <a:rPr lang="en-US" dirty="0" smtClean="0"/>
              <a:t>atency Bounded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83905" y="1223254"/>
            <a:ext cx="2806958" cy="774095"/>
          </a:xfrm>
          <a:prstGeom prst="roundRect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Bandwidth Shaping</a:t>
            </a:r>
            <a:endParaRPr lang="en-US" sz="23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3218329"/>
            <a:ext cx="7315200" cy="320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3224528"/>
            <a:ext cx="7315200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9656" y="4721412"/>
            <a:ext cx="187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Latency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93303" y="3646253"/>
            <a:ext cx="249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dirty="0" smtClean="0"/>
              <a:t> percentile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2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727946"/>
            <a:ext cx="73152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maximum latencies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9656" y="4721412"/>
            <a:ext cx="187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Latency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7611" y="4015585"/>
            <a:ext cx="249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dirty="0" smtClean="0"/>
              <a:t> percentile latency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0011" y="3331279"/>
            <a:ext cx="249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93862"/>
              </p:ext>
            </p:extLst>
          </p:nvPr>
        </p:nvGraphicFramePr>
        <p:xfrm>
          <a:off x="1035694" y="1287839"/>
          <a:ext cx="7064910" cy="474792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093456"/>
                <a:gridCol w="2971454"/>
              </a:tblGrid>
              <a:tr h="635483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Scenario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 dirty="0" smtClean="0"/>
                        <a:t>Lines of code</a:t>
                      </a:r>
                      <a:endParaRPr lang="en-US" sz="3000" dirty="0"/>
                    </a:p>
                  </a:txBody>
                  <a:tcPr/>
                </a:tc>
              </a:tr>
              <a:tr h="499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Slow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508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Requests by</a:t>
                      </a:r>
                      <a:r>
                        <a:rPr lang="en-US" sz="2400" baseline="0" dirty="0" smtClean="0"/>
                        <a:t> URL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48389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Bandwidth by node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</a:tr>
              <a:tr h="48389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Bad referrers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</a:tr>
              <a:tr h="44861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Latency and</a:t>
                      </a:r>
                      <a:r>
                        <a:rPr lang="en-US" sz="2400" baseline="0" dirty="0" smtClean="0"/>
                        <a:t> size </a:t>
                      </a:r>
                      <a:r>
                        <a:rPr lang="en-US" sz="2400" baseline="0" dirty="0" err="1" smtClean="0"/>
                        <a:t>quantiles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</a:tr>
              <a:tr h="494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Success by 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</a:tr>
              <a:tr h="592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Top 10 </a:t>
                      </a:r>
                      <a:r>
                        <a:rPr lang="en-US" sz="2400" baseline="0" dirty="0" smtClean="0"/>
                        <a:t>domains by period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</a:tr>
              <a:tr h="59243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Big Requests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7176" y="1447800"/>
            <a:ext cx="8227436" cy="4572000"/>
          </a:xfrm>
        </p:spPr>
        <p:txBody>
          <a:bodyPr>
            <a:normAutofit/>
          </a:bodyPr>
          <a:lstStyle/>
          <a:p>
            <a:pPr>
              <a:spcBef>
                <a:spcPts val="3580"/>
              </a:spcBef>
            </a:pPr>
            <a:r>
              <a:rPr lang="en-US" dirty="0" smtClean="0"/>
              <a:t>Useful to embed aggregation and degradation abstractions in streaming systems.</a:t>
            </a:r>
          </a:p>
          <a:p>
            <a:pPr>
              <a:spcBef>
                <a:spcPts val="3580"/>
              </a:spcBef>
            </a:pPr>
            <a:r>
              <a:rPr lang="en-US" dirty="0" smtClean="0"/>
              <a:t>Aggregation can be unified with storage.</a:t>
            </a:r>
          </a:p>
          <a:p>
            <a:pPr>
              <a:spcBef>
                <a:spcPts val="3580"/>
              </a:spcBef>
            </a:pPr>
            <a:r>
              <a:rPr lang="en-US" dirty="0" smtClean="0"/>
              <a:t>System must accommodate degradation semantics.</a:t>
            </a:r>
          </a:p>
          <a:p>
            <a:pPr>
              <a:lnSpc>
                <a:spcPct val="80000"/>
              </a:lnSpc>
              <a:spcBef>
                <a:spcPts val="3580"/>
              </a:spcBef>
            </a:pPr>
            <a:r>
              <a:rPr lang="en-US" dirty="0" smtClean="0"/>
              <a:t>Open questions: </a:t>
            </a:r>
          </a:p>
          <a:p>
            <a:pPr lvl="1">
              <a:lnSpc>
                <a:spcPct val="80000"/>
              </a:lnSpc>
              <a:spcBef>
                <a:spcPts val="580"/>
              </a:spcBef>
            </a:pPr>
            <a:r>
              <a:rPr lang="en-US" dirty="0" smtClean="0"/>
              <a:t>How to guide users to the right degradation policy? </a:t>
            </a:r>
          </a:p>
          <a:p>
            <a:pPr lvl="1">
              <a:lnSpc>
                <a:spcPct val="80000"/>
              </a:lnSpc>
              <a:spcBef>
                <a:spcPts val="580"/>
              </a:spcBef>
            </a:pPr>
            <a:r>
              <a:rPr lang="en-US" dirty="0" smtClean="0"/>
              <a:t>How to embed abstractions in higher-level language?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8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start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4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6372"/>
            <a:ext cx="1965485" cy="1191419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635968" y="4555391"/>
            <a:ext cx="1417131" cy="1474400"/>
          </a:xfrm>
          <a:prstGeom prst="cub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/>
              <a:t>Data Cube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631460"/>
            <a:ext cx="1197087" cy="1197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230" y="1668099"/>
            <a:ext cx="2646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Raw byte </a:t>
            </a:r>
            <a:r>
              <a:rPr lang="en-US" sz="2200" dirty="0" smtClean="0"/>
              <a:t>strings</a:t>
            </a:r>
          </a:p>
          <a:p>
            <a:r>
              <a:rPr lang="en-US" sz="2200" dirty="0" smtClean="0"/>
              <a:t>e.g. key-value store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442013" y="3823826"/>
            <a:ext cx="22236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Database tables</a:t>
            </a:r>
            <a:endParaRPr lang="en-US" sz="2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596750"/>
              </p:ext>
            </p:extLst>
          </p:nvPr>
        </p:nvGraphicFramePr>
        <p:xfrm>
          <a:off x="2569324" y="225455"/>
          <a:ext cx="6123100" cy="6239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115"/>
                <a:gridCol w="1430258"/>
                <a:gridCol w="1786289"/>
                <a:gridCol w="1382438"/>
              </a:tblGrid>
              <a:tr h="83495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Merge + Aggregate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High-level API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Predictable performance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Arbitrary</a:t>
                      </a:r>
                    </a:p>
                    <a:p>
                      <a:r>
                        <a:rPr lang="en-US" sz="2200" dirty="0" smtClean="0"/>
                        <a:t>Joins</a:t>
                      </a:r>
                      <a:endParaRPr lang="en-US" sz="2200" dirty="0"/>
                    </a:p>
                  </a:txBody>
                  <a:tcPr/>
                </a:tc>
              </a:tr>
              <a:tr h="13930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  <a:endParaRPr lang="en-US" sz="7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  <a:tr h="21879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</a:tr>
              <a:tr h="18239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  <a:endParaRPr lang="en-US" sz="7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95927" y="4418487"/>
            <a:ext cx="8212667" cy="1759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56464" y="135620"/>
            <a:ext cx="4752129" cy="5553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69" y="176006"/>
            <a:ext cx="8538843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Tomorrow’s Architecture: </a:t>
            </a:r>
            <a:r>
              <a:rPr lang="en-US" dirty="0" err="1" smtClean="0"/>
              <a:t>JetStream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47" y="1729630"/>
            <a:ext cx="3596409" cy="2700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7" y="3174648"/>
            <a:ext cx="1169685" cy="116968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019905" y="1862677"/>
            <a:ext cx="2948642" cy="630665"/>
          </a:xfrm>
          <a:prstGeom prst="straightConnector1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94741" y="3174648"/>
            <a:ext cx="3338338" cy="529027"/>
          </a:xfrm>
          <a:prstGeom prst="straightConnector1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62275" y="3599214"/>
            <a:ext cx="1984332" cy="962751"/>
          </a:xfrm>
          <a:prstGeom prst="straightConnector1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0" y="4725783"/>
            <a:ext cx="1999343" cy="1324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4" y="1338246"/>
            <a:ext cx="1179286" cy="1179286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811167" y="4548053"/>
            <a:ext cx="6171545" cy="2506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/>
              <a:t>Backhaul is inefficient and inflexible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Goal: optimize use of WAN links by exposing them to streaming system.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9935" y="1847736"/>
            <a:ext cx="7533344" cy="2107257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08707" y="2460836"/>
            <a:ext cx="281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JetStream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050255"/>
      </p:ext>
    </p:extLst>
  </p:cSld>
  <p:clrMapOvr>
    <a:masterClrMapping/>
  </p:clrMapOvr>
  <p:transition xmlns:p14="http://schemas.microsoft.com/office/powerpoint/2010/main" advTm="16531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6372"/>
            <a:ext cx="1965485" cy="1191419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635968" y="4555391"/>
            <a:ext cx="1417131" cy="1474400"/>
          </a:xfrm>
          <a:prstGeom prst="cub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/>
              <a:t>Data Cube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631460"/>
            <a:ext cx="1197087" cy="1197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230" y="1668099"/>
            <a:ext cx="2646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Raw byte </a:t>
            </a:r>
            <a:r>
              <a:rPr lang="en-US" sz="2200" dirty="0" smtClean="0"/>
              <a:t>strings</a:t>
            </a:r>
          </a:p>
          <a:p>
            <a:r>
              <a:rPr lang="en-US" sz="2200" dirty="0" smtClean="0"/>
              <a:t>e.g. key-value store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442013" y="3823826"/>
            <a:ext cx="22236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Database tables</a:t>
            </a:r>
            <a:endParaRPr lang="en-US" sz="2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4825"/>
              </p:ext>
            </p:extLst>
          </p:nvPr>
        </p:nvGraphicFramePr>
        <p:xfrm>
          <a:off x="2569324" y="225455"/>
          <a:ext cx="6123100" cy="6239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115"/>
                <a:gridCol w="1430258"/>
                <a:gridCol w="1786289"/>
                <a:gridCol w="1382438"/>
              </a:tblGrid>
              <a:tr h="83495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Merge + Aggregate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High-level API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Predictable performance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Arbitrary</a:t>
                      </a:r>
                    </a:p>
                    <a:p>
                      <a:r>
                        <a:rPr lang="en-US" sz="2200" dirty="0" smtClean="0"/>
                        <a:t>Joins</a:t>
                      </a:r>
                      <a:endParaRPr lang="en-US" sz="2200" dirty="0"/>
                    </a:p>
                  </a:txBody>
                  <a:tcPr/>
                </a:tc>
              </a:tr>
              <a:tr h="13930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  <a:endParaRPr lang="en-US" sz="7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  <a:tr h="21879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</a:tr>
              <a:tr h="18239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  <a:endParaRPr lang="en-US" sz="7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95927" y="4418487"/>
            <a:ext cx="8212667" cy="1759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6372"/>
            <a:ext cx="1965485" cy="1191419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635968" y="4555391"/>
            <a:ext cx="1417131" cy="1474400"/>
          </a:xfrm>
          <a:prstGeom prst="cube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/>
              <a:t>Data Cube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631460"/>
            <a:ext cx="1197087" cy="1197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230" y="1668099"/>
            <a:ext cx="2646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Raw byte </a:t>
            </a:r>
            <a:r>
              <a:rPr lang="en-US" sz="2200" dirty="0" smtClean="0"/>
              <a:t>strings</a:t>
            </a:r>
          </a:p>
          <a:p>
            <a:r>
              <a:rPr lang="en-US" sz="2200" dirty="0" smtClean="0"/>
              <a:t>e.g. key-value store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442013" y="3823826"/>
            <a:ext cx="22236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Database tables</a:t>
            </a:r>
            <a:endParaRPr lang="en-US" sz="2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0884"/>
              </p:ext>
            </p:extLst>
          </p:nvPr>
        </p:nvGraphicFramePr>
        <p:xfrm>
          <a:off x="2569324" y="225455"/>
          <a:ext cx="6123100" cy="6239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115"/>
                <a:gridCol w="1430258"/>
                <a:gridCol w="1786289"/>
                <a:gridCol w="1382438"/>
              </a:tblGrid>
              <a:tr h="83495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Merge + Aggregate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High-level API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Predictable performance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Arbitrary</a:t>
                      </a:r>
                    </a:p>
                    <a:p>
                      <a:r>
                        <a:rPr lang="en-US" sz="2200" dirty="0" smtClean="0"/>
                        <a:t>Joins</a:t>
                      </a:r>
                      <a:endParaRPr lang="en-US" sz="2200" dirty="0"/>
                    </a:p>
                  </a:txBody>
                  <a:tcPr/>
                </a:tc>
              </a:tr>
              <a:tr h="13930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  <a:endParaRPr lang="en-US" sz="7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  <a:tr h="21879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</a:tr>
              <a:tr h="18239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b="1" dirty="0" smtClean="0">
                          <a:solidFill>
                            <a:srgbClr val="0000FF"/>
                          </a:solidFill>
                        </a:rPr>
                        <a:t>√</a:t>
                      </a:r>
                      <a:endParaRPr lang="en-US" sz="7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1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Multiple Degradations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07" y="1377621"/>
            <a:ext cx="6981999" cy="53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8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9" y="2495028"/>
            <a:ext cx="1170014" cy="100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a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0386" y="4450764"/>
            <a:ext cx="8364225" cy="1851611"/>
          </a:xfrm>
        </p:spPr>
        <p:txBody>
          <a:bodyPr>
            <a:normAutofit/>
          </a:bodyPr>
          <a:lstStyle/>
          <a:p>
            <a:r>
              <a:rPr lang="en-US" dirty="0" smtClean="0"/>
              <a:t>Introduce a </a:t>
            </a:r>
            <a:r>
              <a:rPr lang="en-US" i="1" dirty="0" smtClean="0"/>
              <a:t>controller</a:t>
            </a:r>
            <a:r>
              <a:rPr lang="en-US" dirty="0" smtClean="0"/>
              <a:t> for each network connection that determines which degradations to apply</a:t>
            </a:r>
          </a:p>
          <a:p>
            <a:r>
              <a:rPr lang="en-US" dirty="0" smtClean="0"/>
              <a:t>Degradation policies for each controller</a:t>
            </a:r>
          </a:p>
          <a:p>
            <a:r>
              <a:rPr lang="en-US" dirty="0" smtClean="0"/>
              <a:t>Policy no longer constrained by operator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Octagon 5"/>
          <p:cNvSpPr/>
          <p:nvPr/>
        </p:nvSpPr>
        <p:spPr>
          <a:xfrm>
            <a:off x="2384167" y="1827041"/>
            <a:ext cx="1837649" cy="815934"/>
          </a:xfrm>
          <a:prstGeom prst="octagon">
            <a:avLst/>
          </a:prstGeom>
          <a:solidFill>
            <a:srgbClr val="008000">
              <a:alpha val="10000"/>
            </a:srgbClr>
          </a:solidFill>
          <a:ln w="25400"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Coarsening Operator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81308" y="1537662"/>
            <a:ext cx="1602859" cy="1384404"/>
          </a:xfrm>
          <a:prstGeom prst="rightArrow">
            <a:avLst>
              <a:gd name="adj1" fmla="val 67123"/>
              <a:gd name="adj2" fmla="val 51637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Incoming data</a:t>
            </a:r>
            <a:endParaRPr lang="en-US" b="1" dirty="0"/>
          </a:p>
        </p:txBody>
      </p:sp>
      <p:sp>
        <p:nvSpPr>
          <p:cNvPr id="8" name="Freeform 7"/>
          <p:cNvSpPr/>
          <p:nvPr/>
        </p:nvSpPr>
        <p:spPr>
          <a:xfrm>
            <a:off x="3321222" y="2609544"/>
            <a:ext cx="2244001" cy="874719"/>
          </a:xfrm>
          <a:custGeom>
            <a:avLst/>
            <a:gdLst>
              <a:gd name="connsiteX0" fmla="*/ 3160443 w 3160443"/>
              <a:gd name="connsiteY0" fmla="*/ 721515 h 1189276"/>
              <a:gd name="connsiteX1" fmla="*/ 2410018 w 3160443"/>
              <a:gd name="connsiteY1" fmla="*/ 1139994 h 1189276"/>
              <a:gd name="connsiteX2" fmla="*/ 476231 w 3160443"/>
              <a:gd name="connsiteY2" fmla="*/ 1053412 h 1189276"/>
              <a:gd name="connsiteX3" fmla="*/ 0 w 3160443"/>
              <a:gd name="connsiteY3" fmla="*/ 0 h 1189276"/>
              <a:gd name="connsiteX0" fmla="*/ 3509363 w 3509363"/>
              <a:gd name="connsiteY0" fmla="*/ 0 h 1272857"/>
              <a:gd name="connsiteX1" fmla="*/ 2410018 w 3509363"/>
              <a:gd name="connsiteY1" fmla="*/ 1170547 h 1272857"/>
              <a:gd name="connsiteX2" fmla="*/ 476231 w 3509363"/>
              <a:gd name="connsiteY2" fmla="*/ 1083965 h 1272857"/>
              <a:gd name="connsiteX3" fmla="*/ 0 w 3509363"/>
              <a:gd name="connsiteY3" fmla="*/ 30553 h 1272857"/>
              <a:gd name="connsiteX0" fmla="*/ 3328442 w 3328442"/>
              <a:gd name="connsiteY0" fmla="*/ 339317 h 1215774"/>
              <a:gd name="connsiteX1" fmla="*/ 2410018 w 3328442"/>
              <a:gd name="connsiteY1" fmla="*/ 1139994 h 1215774"/>
              <a:gd name="connsiteX2" fmla="*/ 476231 w 3328442"/>
              <a:gd name="connsiteY2" fmla="*/ 1053412 h 1215774"/>
              <a:gd name="connsiteX3" fmla="*/ 0 w 3328442"/>
              <a:gd name="connsiteY3" fmla="*/ 0 h 1215774"/>
              <a:gd name="connsiteX0" fmla="*/ 3338810 w 3338810"/>
              <a:gd name="connsiteY0" fmla="*/ 536581 h 1413038"/>
              <a:gd name="connsiteX1" fmla="*/ 2420386 w 3338810"/>
              <a:gd name="connsiteY1" fmla="*/ 1337258 h 1413038"/>
              <a:gd name="connsiteX2" fmla="*/ 486599 w 3338810"/>
              <a:gd name="connsiteY2" fmla="*/ 1250676 h 1413038"/>
              <a:gd name="connsiteX3" fmla="*/ 0 w 3338810"/>
              <a:gd name="connsiteY3" fmla="*/ 0 h 1413038"/>
              <a:gd name="connsiteX0" fmla="*/ 3473607 w 3473607"/>
              <a:gd name="connsiteY0" fmla="*/ 1165360 h 1370551"/>
              <a:gd name="connsiteX1" fmla="*/ 2420386 w 3473607"/>
              <a:gd name="connsiteY1" fmla="*/ 1337258 h 1370551"/>
              <a:gd name="connsiteX2" fmla="*/ 486599 w 3473607"/>
              <a:gd name="connsiteY2" fmla="*/ 1250676 h 1370551"/>
              <a:gd name="connsiteX3" fmla="*/ 0 w 3473607"/>
              <a:gd name="connsiteY3" fmla="*/ 0 h 1370551"/>
              <a:gd name="connsiteX0" fmla="*/ 3473607 w 3473607"/>
              <a:gd name="connsiteY0" fmla="*/ 1165360 h 1399987"/>
              <a:gd name="connsiteX1" fmla="*/ 1186477 w 3473607"/>
              <a:gd name="connsiteY1" fmla="*/ 1386574 h 1399987"/>
              <a:gd name="connsiteX2" fmla="*/ 486599 w 3473607"/>
              <a:gd name="connsiteY2" fmla="*/ 1250676 h 1399987"/>
              <a:gd name="connsiteX3" fmla="*/ 0 w 3473607"/>
              <a:gd name="connsiteY3" fmla="*/ 0 h 1399987"/>
              <a:gd name="connsiteX0" fmla="*/ 2156746 w 2156746"/>
              <a:gd name="connsiteY0" fmla="*/ 1239334 h 1394532"/>
              <a:gd name="connsiteX1" fmla="*/ 1186477 w 2156746"/>
              <a:gd name="connsiteY1" fmla="*/ 1386574 h 1394532"/>
              <a:gd name="connsiteX2" fmla="*/ 486599 w 2156746"/>
              <a:gd name="connsiteY2" fmla="*/ 1250676 h 1394532"/>
              <a:gd name="connsiteX3" fmla="*/ 0 w 2156746"/>
              <a:gd name="connsiteY3" fmla="*/ 0 h 1394532"/>
              <a:gd name="connsiteX0" fmla="*/ 1887153 w 1887153"/>
              <a:gd name="connsiteY0" fmla="*/ 1313307 h 1422232"/>
              <a:gd name="connsiteX1" fmla="*/ 1186477 w 1887153"/>
              <a:gd name="connsiteY1" fmla="*/ 1386574 h 1422232"/>
              <a:gd name="connsiteX2" fmla="*/ 486599 w 1887153"/>
              <a:gd name="connsiteY2" fmla="*/ 1250676 h 1422232"/>
              <a:gd name="connsiteX3" fmla="*/ 0 w 1887153"/>
              <a:gd name="connsiteY3" fmla="*/ 0 h 1422232"/>
              <a:gd name="connsiteX0" fmla="*/ 1887153 w 1887153"/>
              <a:gd name="connsiteY0" fmla="*/ 1313307 h 1389090"/>
              <a:gd name="connsiteX1" fmla="*/ 1186477 w 1887153"/>
              <a:gd name="connsiteY1" fmla="*/ 1386574 h 1389090"/>
              <a:gd name="connsiteX2" fmla="*/ 486599 w 1887153"/>
              <a:gd name="connsiteY2" fmla="*/ 1250676 h 1389090"/>
              <a:gd name="connsiteX3" fmla="*/ 0 w 1887153"/>
              <a:gd name="connsiteY3" fmla="*/ 0 h 13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7153" h="1389090">
                <a:moveTo>
                  <a:pt x="1887153" y="1313307"/>
                </a:moveTo>
                <a:cubicBezTo>
                  <a:pt x="1683780" y="1371598"/>
                  <a:pt x="1419903" y="1397012"/>
                  <a:pt x="1186477" y="1386574"/>
                </a:cubicBezTo>
                <a:cubicBezTo>
                  <a:pt x="953051" y="1376136"/>
                  <a:pt x="888269" y="1440675"/>
                  <a:pt x="486599" y="1250676"/>
                </a:cubicBezTo>
                <a:cubicBezTo>
                  <a:pt x="84929" y="1060677"/>
                  <a:pt x="55320" y="88987"/>
                  <a:pt x="0" y="0"/>
                </a:cubicBezTo>
              </a:path>
            </a:pathLst>
          </a:custGeom>
          <a:ln w="38100" cmpd="sng">
            <a:solidFill>
              <a:srgbClr val="000000"/>
            </a:solidFill>
            <a:prstDash val="sys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7261347" y="1440575"/>
            <a:ext cx="518373" cy="1664507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221816" y="1879587"/>
            <a:ext cx="382220" cy="692278"/>
          </a:xfrm>
          <a:prstGeom prst="rightArrow">
            <a:avLst>
              <a:gd name="adj1" fmla="val 67123"/>
              <a:gd name="adj2" fmla="val 66684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b="1" dirty="0"/>
          </a:p>
        </p:txBody>
      </p:sp>
      <p:sp>
        <p:nvSpPr>
          <p:cNvPr id="12" name="Octagon 11"/>
          <p:cNvSpPr/>
          <p:nvPr/>
        </p:nvSpPr>
        <p:spPr>
          <a:xfrm>
            <a:off x="4604036" y="1820067"/>
            <a:ext cx="1677364" cy="815934"/>
          </a:xfrm>
          <a:prstGeom prst="octagon">
            <a:avLst/>
          </a:prstGeom>
          <a:solidFill>
            <a:srgbClr val="008000">
              <a:alpha val="10000"/>
            </a:srgbClr>
          </a:solidFill>
          <a:ln w="25400"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Sampling Operator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306060" y="1879587"/>
            <a:ext cx="382220" cy="692278"/>
          </a:xfrm>
          <a:prstGeom prst="rightArrow">
            <a:avLst>
              <a:gd name="adj1" fmla="val 67123"/>
              <a:gd name="adj2" fmla="val 66684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b="1" dirty="0"/>
          </a:p>
        </p:txBody>
      </p:sp>
      <p:sp>
        <p:nvSpPr>
          <p:cNvPr id="14" name="Freeform 13"/>
          <p:cNvSpPr/>
          <p:nvPr/>
        </p:nvSpPr>
        <p:spPr>
          <a:xfrm>
            <a:off x="5281641" y="2645838"/>
            <a:ext cx="707236" cy="660215"/>
          </a:xfrm>
          <a:custGeom>
            <a:avLst/>
            <a:gdLst>
              <a:gd name="connsiteX0" fmla="*/ 3160443 w 3160443"/>
              <a:gd name="connsiteY0" fmla="*/ 721515 h 1189276"/>
              <a:gd name="connsiteX1" fmla="*/ 2410018 w 3160443"/>
              <a:gd name="connsiteY1" fmla="*/ 1139994 h 1189276"/>
              <a:gd name="connsiteX2" fmla="*/ 476231 w 3160443"/>
              <a:gd name="connsiteY2" fmla="*/ 1053412 h 1189276"/>
              <a:gd name="connsiteX3" fmla="*/ 0 w 3160443"/>
              <a:gd name="connsiteY3" fmla="*/ 0 h 1189276"/>
              <a:gd name="connsiteX0" fmla="*/ 3509363 w 3509363"/>
              <a:gd name="connsiteY0" fmla="*/ 0 h 1272857"/>
              <a:gd name="connsiteX1" fmla="*/ 2410018 w 3509363"/>
              <a:gd name="connsiteY1" fmla="*/ 1170547 h 1272857"/>
              <a:gd name="connsiteX2" fmla="*/ 476231 w 3509363"/>
              <a:gd name="connsiteY2" fmla="*/ 1083965 h 1272857"/>
              <a:gd name="connsiteX3" fmla="*/ 0 w 3509363"/>
              <a:gd name="connsiteY3" fmla="*/ 30553 h 1272857"/>
              <a:gd name="connsiteX0" fmla="*/ 3328442 w 3328442"/>
              <a:gd name="connsiteY0" fmla="*/ 339317 h 1215774"/>
              <a:gd name="connsiteX1" fmla="*/ 2410018 w 3328442"/>
              <a:gd name="connsiteY1" fmla="*/ 1139994 h 1215774"/>
              <a:gd name="connsiteX2" fmla="*/ 476231 w 3328442"/>
              <a:gd name="connsiteY2" fmla="*/ 1053412 h 1215774"/>
              <a:gd name="connsiteX3" fmla="*/ 0 w 3328442"/>
              <a:gd name="connsiteY3" fmla="*/ 0 h 1215774"/>
              <a:gd name="connsiteX0" fmla="*/ 3338810 w 3338810"/>
              <a:gd name="connsiteY0" fmla="*/ 536581 h 1413038"/>
              <a:gd name="connsiteX1" fmla="*/ 2420386 w 3338810"/>
              <a:gd name="connsiteY1" fmla="*/ 1337258 h 1413038"/>
              <a:gd name="connsiteX2" fmla="*/ 486599 w 3338810"/>
              <a:gd name="connsiteY2" fmla="*/ 1250676 h 1413038"/>
              <a:gd name="connsiteX3" fmla="*/ 0 w 3338810"/>
              <a:gd name="connsiteY3" fmla="*/ 0 h 1413038"/>
              <a:gd name="connsiteX0" fmla="*/ 3388613 w 3388613"/>
              <a:gd name="connsiteY0" fmla="*/ 536581 h 1337829"/>
              <a:gd name="connsiteX1" fmla="*/ 2470189 w 3388613"/>
              <a:gd name="connsiteY1" fmla="*/ 1337258 h 1337829"/>
              <a:gd name="connsiteX2" fmla="*/ 217032 w 3388613"/>
              <a:gd name="connsiteY2" fmla="*/ 656614 h 1337829"/>
              <a:gd name="connsiteX3" fmla="*/ 49803 w 3388613"/>
              <a:gd name="connsiteY3" fmla="*/ 0 h 1337829"/>
              <a:gd name="connsiteX0" fmla="*/ 3388613 w 3388613"/>
              <a:gd name="connsiteY0" fmla="*/ 536581 h 1223009"/>
              <a:gd name="connsiteX1" fmla="*/ 896145 w 3388613"/>
              <a:gd name="connsiteY1" fmla="*/ 1222279 h 1223009"/>
              <a:gd name="connsiteX2" fmla="*/ 217032 w 3388613"/>
              <a:gd name="connsiteY2" fmla="*/ 656614 h 1223009"/>
              <a:gd name="connsiteX3" fmla="*/ 49803 w 3388613"/>
              <a:gd name="connsiteY3" fmla="*/ 0 h 1223009"/>
              <a:gd name="connsiteX0" fmla="*/ 3338810 w 3338810"/>
              <a:gd name="connsiteY0" fmla="*/ 536581 h 1231395"/>
              <a:gd name="connsiteX1" fmla="*/ 846342 w 3338810"/>
              <a:gd name="connsiteY1" fmla="*/ 1222279 h 1231395"/>
              <a:gd name="connsiteX2" fmla="*/ 0 w 3338810"/>
              <a:gd name="connsiteY2" fmla="*/ 0 h 1231395"/>
              <a:gd name="connsiteX0" fmla="*/ 1308521 w 1308521"/>
              <a:gd name="connsiteY0" fmla="*/ 1590563 h 1647867"/>
              <a:gd name="connsiteX1" fmla="*/ 846342 w 1308521"/>
              <a:gd name="connsiteY1" fmla="*/ 1222279 h 1647867"/>
              <a:gd name="connsiteX2" fmla="*/ 0 w 1308521"/>
              <a:gd name="connsiteY2" fmla="*/ 0 h 1647867"/>
              <a:gd name="connsiteX0" fmla="*/ 1308521 w 1308521"/>
              <a:gd name="connsiteY0" fmla="*/ 1590563 h 1629632"/>
              <a:gd name="connsiteX1" fmla="*/ 549782 w 1308521"/>
              <a:gd name="connsiteY1" fmla="*/ 1011482 h 1629632"/>
              <a:gd name="connsiteX2" fmla="*/ 0 w 1308521"/>
              <a:gd name="connsiteY2" fmla="*/ 0 h 162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521" h="1629632">
                <a:moveTo>
                  <a:pt x="1308521" y="1590563"/>
                </a:moveTo>
                <a:cubicBezTo>
                  <a:pt x="1156993" y="1772144"/>
                  <a:pt x="767869" y="1276576"/>
                  <a:pt x="549782" y="1011482"/>
                </a:cubicBezTo>
                <a:cubicBezTo>
                  <a:pt x="331695" y="746388"/>
                  <a:pt x="176321" y="254642"/>
                  <a:pt x="0" y="0"/>
                </a:cubicBezTo>
              </a:path>
            </a:pathLst>
          </a:custGeom>
          <a:ln w="38100" cmpd="sng">
            <a:solidFill>
              <a:srgbClr val="000000"/>
            </a:solidFill>
            <a:prstDash val="sys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5547784" y="3356462"/>
            <a:ext cx="1516551" cy="321086"/>
          </a:xfrm>
          <a:prstGeom prst="hexagon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16" name="Straight Connector 15"/>
          <p:cNvCxnSpPr>
            <a:stCxn id="9" idx="5"/>
          </p:cNvCxnSpPr>
          <p:nvPr/>
        </p:nvCxnSpPr>
        <p:spPr>
          <a:xfrm flipV="1">
            <a:off x="6984064" y="3044728"/>
            <a:ext cx="228800" cy="311734"/>
          </a:xfrm>
          <a:prstGeom prst="line">
            <a:avLst/>
          </a:prstGeom>
          <a:ln w="38100">
            <a:solidFill>
              <a:srgbClr val="3366FF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956193" y="3677548"/>
            <a:ext cx="2855948" cy="530147"/>
          </a:xfrm>
          <a:prstGeom prst="wedgeRoundRectCallout">
            <a:avLst>
              <a:gd name="adj1" fmla="val 48289"/>
              <a:gd name="adj2" fmla="val -103270"/>
              <a:gd name="adj3" fmla="val 16667"/>
            </a:avLst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Drop 75% of data!</a:t>
            </a:r>
            <a:endParaRPr lang="en-US" sz="22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878086" y="3895959"/>
            <a:ext cx="2855948" cy="530147"/>
          </a:xfrm>
          <a:prstGeom prst="wedgeRoundRectCallout">
            <a:avLst>
              <a:gd name="adj1" fmla="val 45699"/>
              <a:gd name="adj2" fmla="val -131177"/>
              <a:gd name="adj3" fmla="val 16667"/>
            </a:avLst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Sending 4x too much</a:t>
            </a:r>
          </a:p>
        </p:txBody>
      </p:sp>
    </p:spTree>
    <p:extLst>
      <p:ext uri="{BB962C8B-B14F-4D97-AF65-F5344CB8AC3E}">
        <p14:creationId xmlns:p14="http://schemas.microsoft.com/office/powerpoint/2010/main" val="327073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212486" y="1871411"/>
            <a:ext cx="2576847" cy="845246"/>
          </a:xfrm>
          <a:prstGeom prst="roundRect">
            <a:avLst/>
          </a:prstGeom>
          <a:solidFill>
            <a:srgbClr val="FF6600">
              <a:alpha val="60000"/>
            </a:srgbClr>
          </a:solidFill>
          <a:ln>
            <a:solidFill>
              <a:srgbClr val="FF6600">
                <a:alpha val="25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? ? ? ? ? ?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Happens During Overload?</a:t>
            </a:r>
            <a:endParaRPr lang="en-US" sz="3600" dirty="0"/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12425" y="1035635"/>
            <a:ext cx="6779480" cy="3189360"/>
            <a:chOff x="426449" y="3162254"/>
            <a:chExt cx="6779480" cy="318936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255131" y="5774381"/>
              <a:ext cx="59507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255131" y="3573913"/>
              <a:ext cx="0" cy="2200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891090" y="5766838"/>
              <a:ext cx="387047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Time [one day]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381240" y="3969943"/>
              <a:ext cx="275415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Bandwidth</a:t>
              </a:r>
            </a:p>
            <a:p>
              <a:endParaRPr lang="en-US" sz="3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01237" y="1351688"/>
            <a:ext cx="6255013" cy="1976450"/>
            <a:chOff x="2201237" y="953914"/>
            <a:chExt cx="6255013" cy="1976450"/>
          </a:xfrm>
        </p:grpSpPr>
        <p:sp>
          <p:nvSpPr>
            <p:cNvPr id="12" name="Freeform 11"/>
            <p:cNvSpPr/>
            <p:nvPr/>
          </p:nvSpPr>
          <p:spPr>
            <a:xfrm>
              <a:off x="2201237" y="1462870"/>
              <a:ext cx="6255013" cy="1467494"/>
            </a:xfrm>
            <a:custGeom>
              <a:avLst/>
              <a:gdLst>
                <a:gd name="connsiteX0" fmla="*/ 0 w 6703878"/>
                <a:gd name="connsiteY0" fmla="*/ 265828 h 698975"/>
                <a:gd name="connsiteX1" fmla="*/ 531585 w 6703878"/>
                <a:gd name="connsiteY1" fmla="*/ 694107 h 698975"/>
                <a:gd name="connsiteX2" fmla="*/ 1004105 w 6703878"/>
                <a:gd name="connsiteY2" fmla="*/ 14768 h 698975"/>
                <a:gd name="connsiteX3" fmla="*/ 2229704 w 6703878"/>
                <a:gd name="connsiteY3" fmla="*/ 531657 h 698975"/>
                <a:gd name="connsiteX4" fmla="*/ 2790822 w 6703878"/>
                <a:gd name="connsiteY4" fmla="*/ 0 h 698975"/>
                <a:gd name="connsiteX5" fmla="*/ 4356044 w 6703878"/>
                <a:gd name="connsiteY5" fmla="*/ 531657 h 698975"/>
                <a:gd name="connsiteX6" fmla="*/ 5552110 w 6703878"/>
                <a:gd name="connsiteY6" fmla="*/ 14768 h 698975"/>
                <a:gd name="connsiteX7" fmla="*/ 6703878 w 6703878"/>
                <a:gd name="connsiteY7" fmla="*/ 413511 h 698975"/>
                <a:gd name="connsiteX0" fmla="*/ 0 w 6703878"/>
                <a:gd name="connsiteY0" fmla="*/ 265828 h 695623"/>
                <a:gd name="connsiteX1" fmla="*/ 531585 w 6703878"/>
                <a:gd name="connsiteY1" fmla="*/ 694107 h 695623"/>
                <a:gd name="connsiteX2" fmla="*/ 2334278 w 6703878"/>
                <a:gd name="connsiteY2" fmla="*/ 412555 h 695623"/>
                <a:gd name="connsiteX3" fmla="*/ 2229704 w 6703878"/>
                <a:gd name="connsiteY3" fmla="*/ 531657 h 695623"/>
                <a:gd name="connsiteX4" fmla="*/ 2790822 w 6703878"/>
                <a:gd name="connsiteY4" fmla="*/ 0 h 695623"/>
                <a:gd name="connsiteX5" fmla="*/ 4356044 w 6703878"/>
                <a:gd name="connsiteY5" fmla="*/ 531657 h 695623"/>
                <a:gd name="connsiteX6" fmla="*/ 5552110 w 6703878"/>
                <a:gd name="connsiteY6" fmla="*/ 14768 h 695623"/>
                <a:gd name="connsiteX7" fmla="*/ 6703878 w 6703878"/>
                <a:gd name="connsiteY7" fmla="*/ 413511 h 695623"/>
                <a:gd name="connsiteX0" fmla="*/ 0 w 6703878"/>
                <a:gd name="connsiteY0" fmla="*/ 541219 h 717256"/>
                <a:gd name="connsiteX1" fmla="*/ 531585 w 6703878"/>
                <a:gd name="connsiteY1" fmla="*/ 694107 h 717256"/>
                <a:gd name="connsiteX2" fmla="*/ 2334278 w 6703878"/>
                <a:gd name="connsiteY2" fmla="*/ 412555 h 717256"/>
                <a:gd name="connsiteX3" fmla="*/ 2229704 w 6703878"/>
                <a:gd name="connsiteY3" fmla="*/ 531657 h 717256"/>
                <a:gd name="connsiteX4" fmla="*/ 2790822 w 6703878"/>
                <a:gd name="connsiteY4" fmla="*/ 0 h 717256"/>
                <a:gd name="connsiteX5" fmla="*/ 4356044 w 6703878"/>
                <a:gd name="connsiteY5" fmla="*/ 531657 h 717256"/>
                <a:gd name="connsiteX6" fmla="*/ 5552110 w 6703878"/>
                <a:gd name="connsiteY6" fmla="*/ 14768 h 717256"/>
                <a:gd name="connsiteX7" fmla="*/ 6703878 w 6703878"/>
                <a:gd name="connsiteY7" fmla="*/ 413511 h 717256"/>
                <a:gd name="connsiteX0" fmla="*/ 0 w 6703878"/>
                <a:gd name="connsiteY0" fmla="*/ 542111 h 718148"/>
                <a:gd name="connsiteX1" fmla="*/ 531585 w 6703878"/>
                <a:gd name="connsiteY1" fmla="*/ 694999 h 718148"/>
                <a:gd name="connsiteX2" fmla="*/ 2334278 w 6703878"/>
                <a:gd name="connsiteY2" fmla="*/ 413447 h 718148"/>
                <a:gd name="connsiteX3" fmla="*/ 2790822 w 6703878"/>
                <a:gd name="connsiteY3" fmla="*/ 892 h 718148"/>
                <a:gd name="connsiteX4" fmla="*/ 4356044 w 6703878"/>
                <a:gd name="connsiteY4" fmla="*/ 532549 h 718148"/>
                <a:gd name="connsiteX5" fmla="*/ 5552110 w 6703878"/>
                <a:gd name="connsiteY5" fmla="*/ 15660 h 718148"/>
                <a:gd name="connsiteX6" fmla="*/ 6703878 w 6703878"/>
                <a:gd name="connsiteY6" fmla="*/ 414403 h 718148"/>
                <a:gd name="connsiteX0" fmla="*/ 0 w 6703878"/>
                <a:gd name="connsiteY0" fmla="*/ 774571 h 950608"/>
                <a:gd name="connsiteX1" fmla="*/ 531585 w 6703878"/>
                <a:gd name="connsiteY1" fmla="*/ 927459 h 950608"/>
                <a:gd name="connsiteX2" fmla="*/ 2334278 w 6703878"/>
                <a:gd name="connsiteY2" fmla="*/ 645907 h 950608"/>
                <a:gd name="connsiteX3" fmla="*/ 2790822 w 6703878"/>
                <a:gd name="connsiteY3" fmla="*/ 233352 h 950608"/>
                <a:gd name="connsiteX4" fmla="*/ 4356044 w 6703878"/>
                <a:gd name="connsiteY4" fmla="*/ 34 h 950608"/>
                <a:gd name="connsiteX5" fmla="*/ 5552110 w 6703878"/>
                <a:gd name="connsiteY5" fmla="*/ 248120 h 950608"/>
                <a:gd name="connsiteX6" fmla="*/ 6703878 w 6703878"/>
                <a:gd name="connsiteY6" fmla="*/ 646863 h 950608"/>
                <a:gd name="connsiteX0" fmla="*/ 0 w 6539659"/>
                <a:gd name="connsiteY0" fmla="*/ 1294613 h 1470650"/>
                <a:gd name="connsiteX1" fmla="*/ 531585 w 6539659"/>
                <a:gd name="connsiteY1" fmla="*/ 1447501 h 1470650"/>
                <a:gd name="connsiteX2" fmla="*/ 2334278 w 6539659"/>
                <a:gd name="connsiteY2" fmla="*/ 1165949 h 1470650"/>
                <a:gd name="connsiteX3" fmla="*/ 2790822 w 6539659"/>
                <a:gd name="connsiteY3" fmla="*/ 753394 h 1470650"/>
                <a:gd name="connsiteX4" fmla="*/ 4356044 w 6539659"/>
                <a:gd name="connsiteY4" fmla="*/ 520076 h 1470650"/>
                <a:gd name="connsiteX5" fmla="*/ 5552110 w 6539659"/>
                <a:gd name="connsiteY5" fmla="*/ 768162 h 1470650"/>
                <a:gd name="connsiteX6" fmla="*/ 6539659 w 6539659"/>
                <a:gd name="connsiteY6" fmla="*/ 4143 h 1470650"/>
                <a:gd name="connsiteX0" fmla="*/ 0 w 6539659"/>
                <a:gd name="connsiteY0" fmla="*/ 1290470 h 1466507"/>
                <a:gd name="connsiteX1" fmla="*/ 531585 w 6539659"/>
                <a:gd name="connsiteY1" fmla="*/ 1443358 h 1466507"/>
                <a:gd name="connsiteX2" fmla="*/ 2334278 w 6539659"/>
                <a:gd name="connsiteY2" fmla="*/ 1161806 h 1466507"/>
                <a:gd name="connsiteX3" fmla="*/ 2790822 w 6539659"/>
                <a:gd name="connsiteY3" fmla="*/ 749251 h 1466507"/>
                <a:gd name="connsiteX4" fmla="*/ 4356044 w 6539659"/>
                <a:gd name="connsiteY4" fmla="*/ 515933 h 1466507"/>
                <a:gd name="connsiteX5" fmla="*/ 5552110 w 6539659"/>
                <a:gd name="connsiteY5" fmla="*/ 764019 h 1466507"/>
                <a:gd name="connsiteX6" fmla="*/ 5733431 w 6539659"/>
                <a:gd name="connsiteY6" fmla="*/ 292937 h 1466507"/>
                <a:gd name="connsiteX7" fmla="*/ 6539659 w 6539659"/>
                <a:gd name="connsiteY7" fmla="*/ 0 h 1466507"/>
                <a:gd name="connsiteX0" fmla="*/ 0 w 6539659"/>
                <a:gd name="connsiteY0" fmla="*/ 1290470 h 1466507"/>
                <a:gd name="connsiteX1" fmla="*/ 531585 w 6539659"/>
                <a:gd name="connsiteY1" fmla="*/ 1443358 h 1466507"/>
                <a:gd name="connsiteX2" fmla="*/ 2334278 w 6539659"/>
                <a:gd name="connsiteY2" fmla="*/ 1161806 h 1466507"/>
                <a:gd name="connsiteX3" fmla="*/ 2790822 w 6539659"/>
                <a:gd name="connsiteY3" fmla="*/ 749251 h 1466507"/>
                <a:gd name="connsiteX4" fmla="*/ 4356044 w 6539659"/>
                <a:gd name="connsiteY4" fmla="*/ 515933 h 1466507"/>
                <a:gd name="connsiteX5" fmla="*/ 5108720 w 6539659"/>
                <a:gd name="connsiteY5" fmla="*/ 488628 h 1466507"/>
                <a:gd name="connsiteX6" fmla="*/ 5733431 w 6539659"/>
                <a:gd name="connsiteY6" fmla="*/ 292937 h 1466507"/>
                <a:gd name="connsiteX7" fmla="*/ 6539659 w 6539659"/>
                <a:gd name="connsiteY7" fmla="*/ 0 h 1466507"/>
                <a:gd name="connsiteX0" fmla="*/ 0 w 6687456"/>
                <a:gd name="connsiteY0" fmla="*/ 1519963 h 1618402"/>
                <a:gd name="connsiteX1" fmla="*/ 679382 w 6687456"/>
                <a:gd name="connsiteY1" fmla="*/ 1443358 h 1618402"/>
                <a:gd name="connsiteX2" fmla="*/ 2482075 w 6687456"/>
                <a:gd name="connsiteY2" fmla="*/ 1161806 h 1618402"/>
                <a:gd name="connsiteX3" fmla="*/ 2938619 w 6687456"/>
                <a:gd name="connsiteY3" fmla="*/ 749251 h 1618402"/>
                <a:gd name="connsiteX4" fmla="*/ 4503841 w 6687456"/>
                <a:gd name="connsiteY4" fmla="*/ 515933 h 1618402"/>
                <a:gd name="connsiteX5" fmla="*/ 5256517 w 6687456"/>
                <a:gd name="connsiteY5" fmla="*/ 488628 h 1618402"/>
                <a:gd name="connsiteX6" fmla="*/ 5881228 w 6687456"/>
                <a:gd name="connsiteY6" fmla="*/ 292937 h 1618402"/>
                <a:gd name="connsiteX7" fmla="*/ 6687456 w 6687456"/>
                <a:gd name="connsiteY7" fmla="*/ 0 h 1618402"/>
                <a:gd name="connsiteX0" fmla="*/ 0 w 6687456"/>
                <a:gd name="connsiteY0" fmla="*/ 1519963 h 1632151"/>
                <a:gd name="connsiteX1" fmla="*/ 679382 w 6687456"/>
                <a:gd name="connsiteY1" fmla="*/ 1443358 h 1632151"/>
                <a:gd name="connsiteX2" fmla="*/ 1726668 w 6687456"/>
                <a:gd name="connsiteY2" fmla="*/ 779319 h 1632151"/>
                <a:gd name="connsiteX3" fmla="*/ 2938619 w 6687456"/>
                <a:gd name="connsiteY3" fmla="*/ 749251 h 1632151"/>
                <a:gd name="connsiteX4" fmla="*/ 4503841 w 6687456"/>
                <a:gd name="connsiteY4" fmla="*/ 515933 h 1632151"/>
                <a:gd name="connsiteX5" fmla="*/ 5256517 w 6687456"/>
                <a:gd name="connsiteY5" fmla="*/ 488628 h 1632151"/>
                <a:gd name="connsiteX6" fmla="*/ 5881228 w 6687456"/>
                <a:gd name="connsiteY6" fmla="*/ 292937 h 1632151"/>
                <a:gd name="connsiteX7" fmla="*/ 6687456 w 6687456"/>
                <a:gd name="connsiteY7" fmla="*/ 0 h 1632151"/>
                <a:gd name="connsiteX0" fmla="*/ 0 w 6687456"/>
                <a:gd name="connsiteY0" fmla="*/ 1519963 h 1632151"/>
                <a:gd name="connsiteX1" fmla="*/ 679382 w 6687456"/>
                <a:gd name="connsiteY1" fmla="*/ 1443358 h 1632151"/>
                <a:gd name="connsiteX2" fmla="*/ 1726668 w 6687456"/>
                <a:gd name="connsiteY2" fmla="*/ 779319 h 1632151"/>
                <a:gd name="connsiteX3" fmla="*/ 2938619 w 6687456"/>
                <a:gd name="connsiteY3" fmla="*/ 749251 h 1632151"/>
                <a:gd name="connsiteX4" fmla="*/ 4076873 w 6687456"/>
                <a:gd name="connsiteY4" fmla="*/ 194644 h 1632151"/>
                <a:gd name="connsiteX5" fmla="*/ 5256517 w 6687456"/>
                <a:gd name="connsiteY5" fmla="*/ 488628 h 1632151"/>
                <a:gd name="connsiteX6" fmla="*/ 5881228 w 6687456"/>
                <a:gd name="connsiteY6" fmla="*/ 292937 h 1632151"/>
                <a:gd name="connsiteX7" fmla="*/ 6687456 w 6687456"/>
                <a:gd name="connsiteY7" fmla="*/ 0 h 1632151"/>
                <a:gd name="connsiteX0" fmla="*/ 0 w 6687456"/>
                <a:gd name="connsiteY0" fmla="*/ 1519963 h 1632151"/>
                <a:gd name="connsiteX1" fmla="*/ 679382 w 6687456"/>
                <a:gd name="connsiteY1" fmla="*/ 1443358 h 1632151"/>
                <a:gd name="connsiteX2" fmla="*/ 1726668 w 6687456"/>
                <a:gd name="connsiteY2" fmla="*/ 779319 h 1632151"/>
                <a:gd name="connsiteX3" fmla="*/ 2938619 w 6687456"/>
                <a:gd name="connsiteY3" fmla="*/ 749251 h 1632151"/>
                <a:gd name="connsiteX4" fmla="*/ 4076873 w 6687456"/>
                <a:gd name="connsiteY4" fmla="*/ 194644 h 1632151"/>
                <a:gd name="connsiteX5" fmla="*/ 5453580 w 6687456"/>
                <a:gd name="connsiteY5" fmla="*/ 259136 h 1632151"/>
                <a:gd name="connsiteX6" fmla="*/ 5881228 w 6687456"/>
                <a:gd name="connsiteY6" fmla="*/ 292937 h 1632151"/>
                <a:gd name="connsiteX7" fmla="*/ 6687456 w 6687456"/>
                <a:gd name="connsiteY7" fmla="*/ 0 h 1632151"/>
                <a:gd name="connsiteX0" fmla="*/ 0 w 6713419"/>
                <a:gd name="connsiteY0" fmla="*/ 1355306 h 1467494"/>
                <a:gd name="connsiteX1" fmla="*/ 679382 w 6713419"/>
                <a:gd name="connsiteY1" fmla="*/ 1278701 h 1467494"/>
                <a:gd name="connsiteX2" fmla="*/ 1726668 w 6713419"/>
                <a:gd name="connsiteY2" fmla="*/ 614662 h 1467494"/>
                <a:gd name="connsiteX3" fmla="*/ 2938619 w 6713419"/>
                <a:gd name="connsiteY3" fmla="*/ 584594 h 1467494"/>
                <a:gd name="connsiteX4" fmla="*/ 4076873 w 6713419"/>
                <a:gd name="connsiteY4" fmla="*/ 29987 h 1467494"/>
                <a:gd name="connsiteX5" fmla="*/ 5453580 w 6713419"/>
                <a:gd name="connsiteY5" fmla="*/ 94479 h 1467494"/>
                <a:gd name="connsiteX6" fmla="*/ 5881228 w 6713419"/>
                <a:gd name="connsiteY6" fmla="*/ 128280 h 1467494"/>
                <a:gd name="connsiteX7" fmla="*/ 6713419 w 6713419"/>
                <a:gd name="connsiteY7" fmla="*/ 1202104 h 14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3419" h="1467494">
                  <a:moveTo>
                    <a:pt x="0" y="1355306"/>
                  </a:moveTo>
                  <a:cubicBezTo>
                    <a:pt x="182117" y="1590367"/>
                    <a:pt x="391604" y="1402142"/>
                    <a:pt x="679382" y="1278701"/>
                  </a:cubicBezTo>
                  <a:cubicBezTo>
                    <a:pt x="967160" y="1155260"/>
                    <a:pt x="1350129" y="730346"/>
                    <a:pt x="1726668" y="614662"/>
                  </a:cubicBezTo>
                  <a:cubicBezTo>
                    <a:pt x="2103207" y="498978"/>
                    <a:pt x="2546918" y="682040"/>
                    <a:pt x="2938619" y="584594"/>
                  </a:cubicBezTo>
                  <a:cubicBezTo>
                    <a:pt x="3330320" y="487148"/>
                    <a:pt x="3657713" y="111673"/>
                    <a:pt x="4076873" y="29987"/>
                  </a:cubicBezTo>
                  <a:cubicBezTo>
                    <a:pt x="4496033" y="-51699"/>
                    <a:pt x="5245911" y="55148"/>
                    <a:pt x="5453580" y="94479"/>
                  </a:cubicBezTo>
                  <a:cubicBezTo>
                    <a:pt x="5661249" y="133811"/>
                    <a:pt x="5716637" y="255617"/>
                    <a:pt x="5881228" y="128280"/>
                  </a:cubicBezTo>
                  <a:cubicBezTo>
                    <a:pt x="6045820" y="944"/>
                    <a:pt x="6557152" y="1327424"/>
                    <a:pt x="6713419" y="1202104"/>
                  </a:cubicBezTo>
                </a:path>
              </a:pathLst>
            </a:custGeom>
            <a:ln w="25400">
              <a:solidFill>
                <a:srgbClr val="008000"/>
              </a:solidFill>
              <a:headEnd type="none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76505" y="953914"/>
              <a:ext cx="334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Needed for backhaul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01237" y="1834098"/>
            <a:ext cx="5999334" cy="882559"/>
            <a:chOff x="2451197" y="952100"/>
            <a:chExt cx="5999334" cy="882559"/>
          </a:xfrm>
        </p:grpSpPr>
        <p:sp>
          <p:nvSpPr>
            <p:cNvPr id="15" name="Freeform 14"/>
            <p:cNvSpPr/>
            <p:nvPr/>
          </p:nvSpPr>
          <p:spPr>
            <a:xfrm>
              <a:off x="2451197" y="1531912"/>
              <a:ext cx="5999334" cy="302747"/>
            </a:xfrm>
            <a:custGeom>
              <a:avLst/>
              <a:gdLst>
                <a:gd name="connsiteX0" fmla="*/ 0 w 6231358"/>
                <a:gd name="connsiteY0" fmla="*/ 63483 h 1660832"/>
                <a:gd name="connsiteX1" fmla="*/ 2288769 w 6231358"/>
                <a:gd name="connsiteY1" fmla="*/ 181629 h 1660832"/>
                <a:gd name="connsiteX2" fmla="*/ 3233809 w 6231358"/>
                <a:gd name="connsiteY2" fmla="*/ 1599380 h 1660832"/>
                <a:gd name="connsiteX3" fmla="*/ 4016420 w 6231358"/>
                <a:gd name="connsiteY3" fmla="*/ 1377856 h 1660832"/>
                <a:gd name="connsiteX4" fmla="*/ 5581643 w 6231358"/>
                <a:gd name="connsiteY4" fmla="*/ 1658452 h 1660832"/>
                <a:gd name="connsiteX5" fmla="*/ 6231358 w 6231358"/>
                <a:gd name="connsiteY5" fmla="*/ 1525538 h 1660832"/>
                <a:gd name="connsiteX0" fmla="*/ 0 w 6231358"/>
                <a:gd name="connsiteY0" fmla="*/ 51434 h 1648783"/>
                <a:gd name="connsiteX1" fmla="*/ 2288769 w 6231358"/>
                <a:gd name="connsiteY1" fmla="*/ 169580 h 1648783"/>
                <a:gd name="connsiteX2" fmla="*/ 4016420 w 6231358"/>
                <a:gd name="connsiteY2" fmla="*/ 1365807 h 1648783"/>
                <a:gd name="connsiteX3" fmla="*/ 5581643 w 6231358"/>
                <a:gd name="connsiteY3" fmla="*/ 1646403 h 1648783"/>
                <a:gd name="connsiteX4" fmla="*/ 6231358 w 6231358"/>
                <a:gd name="connsiteY4" fmla="*/ 1513489 h 1648783"/>
                <a:gd name="connsiteX0" fmla="*/ 0 w 6231358"/>
                <a:gd name="connsiteY0" fmla="*/ 51434 h 1513489"/>
                <a:gd name="connsiteX1" fmla="*/ 2288769 w 6231358"/>
                <a:gd name="connsiteY1" fmla="*/ 169580 h 1513489"/>
                <a:gd name="connsiteX2" fmla="*/ 4016420 w 6231358"/>
                <a:gd name="connsiteY2" fmla="*/ 1365807 h 1513489"/>
                <a:gd name="connsiteX3" fmla="*/ 6231358 w 6231358"/>
                <a:gd name="connsiteY3" fmla="*/ 1513489 h 1513489"/>
                <a:gd name="connsiteX0" fmla="*/ 0 w 5695838"/>
                <a:gd name="connsiteY0" fmla="*/ 51434 h 1473262"/>
                <a:gd name="connsiteX1" fmla="*/ 2288769 w 5695838"/>
                <a:gd name="connsiteY1" fmla="*/ 169580 h 1473262"/>
                <a:gd name="connsiteX2" fmla="*/ 4016420 w 5695838"/>
                <a:gd name="connsiteY2" fmla="*/ 1365807 h 1473262"/>
                <a:gd name="connsiteX3" fmla="*/ 5695838 w 5695838"/>
                <a:gd name="connsiteY3" fmla="*/ 1436992 h 1473262"/>
                <a:gd name="connsiteX0" fmla="*/ 0 w 5695838"/>
                <a:gd name="connsiteY0" fmla="*/ 55158 h 1440716"/>
                <a:gd name="connsiteX1" fmla="*/ 2288769 w 5695838"/>
                <a:gd name="connsiteY1" fmla="*/ 173304 h 1440716"/>
                <a:gd name="connsiteX2" fmla="*/ 5695838 w 5695838"/>
                <a:gd name="connsiteY2" fmla="*/ 1440716 h 1440716"/>
                <a:gd name="connsiteX0" fmla="*/ 0 w 5757040"/>
                <a:gd name="connsiteY0" fmla="*/ 18753 h 302747"/>
                <a:gd name="connsiteX1" fmla="*/ 2288769 w 5757040"/>
                <a:gd name="connsiteY1" fmla="*/ 136899 h 302747"/>
                <a:gd name="connsiteX2" fmla="*/ 5757040 w 5757040"/>
                <a:gd name="connsiteY2" fmla="*/ 302747 h 30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7040" h="302747">
                  <a:moveTo>
                    <a:pt x="0" y="18753"/>
                  </a:moveTo>
                  <a:cubicBezTo>
                    <a:pt x="874900" y="-50166"/>
                    <a:pt x="1329262" y="89567"/>
                    <a:pt x="2288769" y="136899"/>
                  </a:cubicBezTo>
                  <a:cubicBezTo>
                    <a:pt x="3248276" y="184231"/>
                    <a:pt x="5047234" y="38703"/>
                    <a:pt x="5757040" y="302747"/>
                  </a:cubicBezTo>
                </a:path>
              </a:pathLst>
            </a:custGeom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1158" y="952100"/>
              <a:ext cx="1742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Available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2236" y="3982266"/>
            <a:ext cx="6714378" cy="2411559"/>
            <a:chOff x="1372236" y="3897601"/>
            <a:chExt cx="6714378" cy="2411559"/>
          </a:xfrm>
        </p:grpSpPr>
        <p:sp>
          <p:nvSpPr>
            <p:cNvPr id="27" name="TextBox 26"/>
            <p:cNvSpPr txBox="1"/>
            <p:nvPr/>
          </p:nvSpPr>
          <p:spPr>
            <a:xfrm>
              <a:off x="3224590" y="5662829"/>
              <a:ext cx="3422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Time</a:t>
              </a:r>
              <a:endParaRPr lang="en-US" sz="36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917450" y="4352387"/>
              <a:ext cx="204834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Latency</a:t>
              </a:r>
            </a:p>
            <a:p>
              <a:endParaRPr lang="en-US" sz="32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135816" y="5757149"/>
              <a:ext cx="59507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135816" y="4284182"/>
              <a:ext cx="5291" cy="14729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30"/>
          <p:cNvSpPr/>
          <p:nvPr/>
        </p:nvSpPr>
        <p:spPr>
          <a:xfrm>
            <a:off x="2177144" y="3543848"/>
            <a:ext cx="4172857" cy="2077814"/>
          </a:xfrm>
          <a:custGeom>
            <a:avLst/>
            <a:gdLst>
              <a:gd name="connsiteX0" fmla="*/ 0 w 3193143"/>
              <a:gd name="connsiteY0" fmla="*/ 1560286 h 1615155"/>
              <a:gd name="connsiteX1" fmla="*/ 907143 w 3193143"/>
              <a:gd name="connsiteY1" fmla="*/ 1572381 h 1615155"/>
              <a:gd name="connsiteX2" fmla="*/ 2007809 w 3193143"/>
              <a:gd name="connsiteY2" fmla="*/ 1088572 h 1615155"/>
              <a:gd name="connsiteX3" fmla="*/ 2685143 w 3193143"/>
              <a:gd name="connsiteY3" fmla="*/ 858762 h 1615155"/>
              <a:gd name="connsiteX4" fmla="*/ 3193143 w 3193143"/>
              <a:gd name="connsiteY4" fmla="*/ 0 h 1615155"/>
              <a:gd name="connsiteX0" fmla="*/ 0 w 3230772"/>
              <a:gd name="connsiteY0" fmla="*/ 1617361 h 1672230"/>
              <a:gd name="connsiteX1" fmla="*/ 907143 w 3230772"/>
              <a:gd name="connsiteY1" fmla="*/ 1629456 h 1672230"/>
              <a:gd name="connsiteX2" fmla="*/ 2007809 w 3230772"/>
              <a:gd name="connsiteY2" fmla="*/ 1145647 h 1672230"/>
              <a:gd name="connsiteX3" fmla="*/ 2685143 w 3230772"/>
              <a:gd name="connsiteY3" fmla="*/ 915837 h 1672230"/>
              <a:gd name="connsiteX4" fmla="*/ 3193143 w 3230772"/>
              <a:gd name="connsiteY4" fmla="*/ 57075 h 1672230"/>
              <a:gd name="connsiteX5" fmla="*/ 3193143 w 3230772"/>
              <a:gd name="connsiteY5" fmla="*/ 81266 h 1672230"/>
              <a:gd name="connsiteX0" fmla="*/ 0 w 3930952"/>
              <a:gd name="connsiteY0" fmla="*/ 1694887 h 1749756"/>
              <a:gd name="connsiteX1" fmla="*/ 907143 w 3930952"/>
              <a:gd name="connsiteY1" fmla="*/ 1706982 h 1749756"/>
              <a:gd name="connsiteX2" fmla="*/ 2007809 w 3930952"/>
              <a:gd name="connsiteY2" fmla="*/ 1223173 h 1749756"/>
              <a:gd name="connsiteX3" fmla="*/ 2685143 w 3930952"/>
              <a:gd name="connsiteY3" fmla="*/ 993363 h 1749756"/>
              <a:gd name="connsiteX4" fmla="*/ 3193143 w 3930952"/>
              <a:gd name="connsiteY4" fmla="*/ 134601 h 1749756"/>
              <a:gd name="connsiteX5" fmla="*/ 3930952 w 3930952"/>
              <a:gd name="connsiteY5" fmla="*/ 1554 h 1749756"/>
              <a:gd name="connsiteX0" fmla="*/ 0 w 3930952"/>
              <a:gd name="connsiteY0" fmla="*/ 1693583 h 1748452"/>
              <a:gd name="connsiteX1" fmla="*/ 907143 w 3930952"/>
              <a:gd name="connsiteY1" fmla="*/ 1705678 h 1748452"/>
              <a:gd name="connsiteX2" fmla="*/ 2007809 w 3930952"/>
              <a:gd name="connsiteY2" fmla="*/ 1221869 h 1748452"/>
              <a:gd name="connsiteX3" fmla="*/ 2685143 w 3930952"/>
              <a:gd name="connsiteY3" fmla="*/ 992059 h 1748452"/>
              <a:gd name="connsiteX4" fmla="*/ 3398762 w 3930952"/>
              <a:gd name="connsiteY4" fmla="*/ 205868 h 1748452"/>
              <a:gd name="connsiteX5" fmla="*/ 3930952 w 3930952"/>
              <a:gd name="connsiteY5" fmla="*/ 250 h 1748452"/>
              <a:gd name="connsiteX0" fmla="*/ 0 w 3930952"/>
              <a:gd name="connsiteY0" fmla="*/ 1693583 h 1706002"/>
              <a:gd name="connsiteX1" fmla="*/ 1354667 w 3930952"/>
              <a:gd name="connsiteY1" fmla="*/ 1572630 h 1706002"/>
              <a:gd name="connsiteX2" fmla="*/ 2007809 w 3930952"/>
              <a:gd name="connsiteY2" fmla="*/ 1221869 h 1706002"/>
              <a:gd name="connsiteX3" fmla="*/ 2685143 w 3930952"/>
              <a:gd name="connsiteY3" fmla="*/ 992059 h 1706002"/>
              <a:gd name="connsiteX4" fmla="*/ 3398762 w 3930952"/>
              <a:gd name="connsiteY4" fmla="*/ 205868 h 1706002"/>
              <a:gd name="connsiteX5" fmla="*/ 3930952 w 3930952"/>
              <a:gd name="connsiteY5" fmla="*/ 250 h 1706002"/>
              <a:gd name="connsiteX0" fmla="*/ 0 w 3930952"/>
              <a:gd name="connsiteY0" fmla="*/ 1693583 h 1705171"/>
              <a:gd name="connsiteX1" fmla="*/ 1354667 w 3930952"/>
              <a:gd name="connsiteY1" fmla="*/ 1572630 h 1705171"/>
              <a:gd name="connsiteX2" fmla="*/ 2128762 w 3930952"/>
              <a:gd name="connsiteY2" fmla="*/ 1282345 h 1705171"/>
              <a:gd name="connsiteX3" fmla="*/ 2685143 w 3930952"/>
              <a:gd name="connsiteY3" fmla="*/ 992059 h 1705171"/>
              <a:gd name="connsiteX4" fmla="*/ 3398762 w 3930952"/>
              <a:gd name="connsiteY4" fmla="*/ 205868 h 1705171"/>
              <a:gd name="connsiteX5" fmla="*/ 3930952 w 3930952"/>
              <a:gd name="connsiteY5" fmla="*/ 250 h 1705171"/>
              <a:gd name="connsiteX0" fmla="*/ 0 w 3930952"/>
              <a:gd name="connsiteY0" fmla="*/ 1693583 h 1701657"/>
              <a:gd name="connsiteX1" fmla="*/ 1354667 w 3930952"/>
              <a:gd name="connsiteY1" fmla="*/ 1572630 h 1701657"/>
              <a:gd name="connsiteX2" fmla="*/ 1427237 w 3930952"/>
              <a:gd name="connsiteY2" fmla="*/ 1657298 h 1701657"/>
              <a:gd name="connsiteX3" fmla="*/ 2128762 w 3930952"/>
              <a:gd name="connsiteY3" fmla="*/ 1282345 h 1701657"/>
              <a:gd name="connsiteX4" fmla="*/ 2685143 w 3930952"/>
              <a:gd name="connsiteY4" fmla="*/ 992059 h 1701657"/>
              <a:gd name="connsiteX5" fmla="*/ 3398762 w 3930952"/>
              <a:gd name="connsiteY5" fmla="*/ 205868 h 1701657"/>
              <a:gd name="connsiteX6" fmla="*/ 3930952 w 3930952"/>
              <a:gd name="connsiteY6" fmla="*/ 250 h 1701657"/>
              <a:gd name="connsiteX0" fmla="*/ 0 w 3930952"/>
              <a:gd name="connsiteY0" fmla="*/ 1693583 h 1715153"/>
              <a:gd name="connsiteX1" fmla="*/ 1124858 w 3930952"/>
              <a:gd name="connsiteY1" fmla="*/ 1693582 h 1715153"/>
              <a:gd name="connsiteX2" fmla="*/ 1427237 w 3930952"/>
              <a:gd name="connsiteY2" fmla="*/ 1657298 h 1715153"/>
              <a:gd name="connsiteX3" fmla="*/ 2128762 w 3930952"/>
              <a:gd name="connsiteY3" fmla="*/ 1282345 h 1715153"/>
              <a:gd name="connsiteX4" fmla="*/ 2685143 w 3930952"/>
              <a:gd name="connsiteY4" fmla="*/ 992059 h 1715153"/>
              <a:gd name="connsiteX5" fmla="*/ 3398762 w 3930952"/>
              <a:gd name="connsiteY5" fmla="*/ 205868 h 1715153"/>
              <a:gd name="connsiteX6" fmla="*/ 3930952 w 3930952"/>
              <a:gd name="connsiteY6" fmla="*/ 250 h 1715153"/>
              <a:gd name="connsiteX0" fmla="*/ 0 w 3930952"/>
              <a:gd name="connsiteY0" fmla="*/ 1693583 h 1715153"/>
              <a:gd name="connsiteX1" fmla="*/ 1124858 w 3930952"/>
              <a:gd name="connsiteY1" fmla="*/ 1693582 h 1715153"/>
              <a:gd name="connsiteX2" fmla="*/ 1427237 w 3930952"/>
              <a:gd name="connsiteY2" fmla="*/ 1657298 h 1715153"/>
              <a:gd name="connsiteX3" fmla="*/ 2552096 w 3930952"/>
              <a:gd name="connsiteY3" fmla="*/ 1282345 h 1715153"/>
              <a:gd name="connsiteX4" fmla="*/ 2685143 w 3930952"/>
              <a:gd name="connsiteY4" fmla="*/ 992059 h 1715153"/>
              <a:gd name="connsiteX5" fmla="*/ 3398762 w 3930952"/>
              <a:gd name="connsiteY5" fmla="*/ 205868 h 1715153"/>
              <a:gd name="connsiteX6" fmla="*/ 3930952 w 3930952"/>
              <a:gd name="connsiteY6" fmla="*/ 250 h 1715153"/>
              <a:gd name="connsiteX0" fmla="*/ 0 w 3930952"/>
              <a:gd name="connsiteY0" fmla="*/ 1693583 h 1715153"/>
              <a:gd name="connsiteX1" fmla="*/ 1124858 w 3930952"/>
              <a:gd name="connsiteY1" fmla="*/ 1693582 h 1715153"/>
              <a:gd name="connsiteX2" fmla="*/ 1427237 w 3930952"/>
              <a:gd name="connsiteY2" fmla="*/ 1657298 h 1715153"/>
              <a:gd name="connsiteX3" fmla="*/ 2552096 w 3930952"/>
              <a:gd name="connsiteY3" fmla="*/ 1282345 h 1715153"/>
              <a:gd name="connsiteX4" fmla="*/ 3447143 w 3930952"/>
              <a:gd name="connsiteY4" fmla="*/ 447773 h 1715153"/>
              <a:gd name="connsiteX5" fmla="*/ 3398762 w 3930952"/>
              <a:gd name="connsiteY5" fmla="*/ 205868 h 1715153"/>
              <a:gd name="connsiteX6" fmla="*/ 3930952 w 3930952"/>
              <a:gd name="connsiteY6" fmla="*/ 250 h 1715153"/>
              <a:gd name="connsiteX0" fmla="*/ 0 w 3997318"/>
              <a:gd name="connsiteY0" fmla="*/ 1693420 h 1714990"/>
              <a:gd name="connsiteX1" fmla="*/ 1124858 w 3997318"/>
              <a:gd name="connsiteY1" fmla="*/ 1693419 h 1714990"/>
              <a:gd name="connsiteX2" fmla="*/ 1427237 w 3997318"/>
              <a:gd name="connsiteY2" fmla="*/ 1657135 h 1714990"/>
              <a:gd name="connsiteX3" fmla="*/ 2552096 w 3997318"/>
              <a:gd name="connsiteY3" fmla="*/ 1282182 h 1714990"/>
              <a:gd name="connsiteX4" fmla="*/ 3447143 w 3997318"/>
              <a:gd name="connsiteY4" fmla="*/ 447610 h 1714990"/>
              <a:gd name="connsiteX5" fmla="*/ 3967238 w 3997318"/>
              <a:gd name="connsiteY5" fmla="*/ 350848 h 1714990"/>
              <a:gd name="connsiteX6" fmla="*/ 3930952 w 3997318"/>
              <a:gd name="connsiteY6" fmla="*/ 87 h 1714990"/>
              <a:gd name="connsiteX0" fmla="*/ 0 w 3997318"/>
              <a:gd name="connsiteY0" fmla="*/ 1693420 h 1714990"/>
              <a:gd name="connsiteX1" fmla="*/ 1124858 w 3997318"/>
              <a:gd name="connsiteY1" fmla="*/ 1693419 h 1714990"/>
              <a:gd name="connsiteX2" fmla="*/ 1427237 w 3997318"/>
              <a:gd name="connsiteY2" fmla="*/ 1657135 h 1714990"/>
              <a:gd name="connsiteX3" fmla="*/ 2673049 w 3997318"/>
              <a:gd name="connsiteY3" fmla="*/ 1221706 h 1714990"/>
              <a:gd name="connsiteX4" fmla="*/ 3447143 w 3997318"/>
              <a:gd name="connsiteY4" fmla="*/ 447610 h 1714990"/>
              <a:gd name="connsiteX5" fmla="*/ 3967238 w 3997318"/>
              <a:gd name="connsiteY5" fmla="*/ 350848 h 1714990"/>
              <a:gd name="connsiteX6" fmla="*/ 3930952 w 3997318"/>
              <a:gd name="connsiteY6" fmla="*/ 87 h 1714990"/>
              <a:gd name="connsiteX0" fmla="*/ 0 w 3997318"/>
              <a:gd name="connsiteY0" fmla="*/ 1693420 h 1714990"/>
              <a:gd name="connsiteX1" fmla="*/ 1124858 w 3997318"/>
              <a:gd name="connsiteY1" fmla="*/ 1693419 h 1714990"/>
              <a:gd name="connsiteX2" fmla="*/ 1427237 w 3997318"/>
              <a:gd name="connsiteY2" fmla="*/ 1657135 h 1714990"/>
              <a:gd name="connsiteX3" fmla="*/ 2806097 w 3997318"/>
              <a:gd name="connsiteY3" fmla="*/ 1185420 h 1714990"/>
              <a:gd name="connsiteX4" fmla="*/ 3447143 w 3997318"/>
              <a:gd name="connsiteY4" fmla="*/ 447610 h 1714990"/>
              <a:gd name="connsiteX5" fmla="*/ 3967238 w 3997318"/>
              <a:gd name="connsiteY5" fmla="*/ 350848 h 1714990"/>
              <a:gd name="connsiteX6" fmla="*/ 3930952 w 3997318"/>
              <a:gd name="connsiteY6" fmla="*/ 87 h 1714990"/>
              <a:gd name="connsiteX0" fmla="*/ 0 w 3997318"/>
              <a:gd name="connsiteY0" fmla="*/ 1693420 h 1714990"/>
              <a:gd name="connsiteX1" fmla="*/ 1124858 w 3997318"/>
              <a:gd name="connsiteY1" fmla="*/ 1693419 h 1714990"/>
              <a:gd name="connsiteX2" fmla="*/ 1427237 w 3997318"/>
              <a:gd name="connsiteY2" fmla="*/ 1657135 h 1714990"/>
              <a:gd name="connsiteX3" fmla="*/ 2806097 w 3997318"/>
              <a:gd name="connsiteY3" fmla="*/ 1185420 h 1714990"/>
              <a:gd name="connsiteX4" fmla="*/ 3531810 w 3997318"/>
              <a:gd name="connsiteY4" fmla="*/ 387133 h 1714990"/>
              <a:gd name="connsiteX5" fmla="*/ 3967238 w 3997318"/>
              <a:gd name="connsiteY5" fmla="*/ 350848 h 1714990"/>
              <a:gd name="connsiteX6" fmla="*/ 3930952 w 3997318"/>
              <a:gd name="connsiteY6" fmla="*/ 87 h 1714990"/>
              <a:gd name="connsiteX0" fmla="*/ 0 w 3997318"/>
              <a:gd name="connsiteY0" fmla="*/ 1693420 h 1714990"/>
              <a:gd name="connsiteX1" fmla="*/ 1124858 w 3997318"/>
              <a:gd name="connsiteY1" fmla="*/ 1693419 h 1714990"/>
              <a:gd name="connsiteX2" fmla="*/ 1427237 w 3997318"/>
              <a:gd name="connsiteY2" fmla="*/ 1657135 h 1714990"/>
              <a:gd name="connsiteX3" fmla="*/ 2806097 w 3997318"/>
              <a:gd name="connsiteY3" fmla="*/ 1185420 h 1714990"/>
              <a:gd name="connsiteX4" fmla="*/ 3447144 w 3997318"/>
              <a:gd name="connsiteY4" fmla="*/ 495990 h 1714990"/>
              <a:gd name="connsiteX5" fmla="*/ 3967238 w 3997318"/>
              <a:gd name="connsiteY5" fmla="*/ 350848 h 1714990"/>
              <a:gd name="connsiteX6" fmla="*/ 3930952 w 3997318"/>
              <a:gd name="connsiteY6" fmla="*/ 87 h 1714990"/>
              <a:gd name="connsiteX0" fmla="*/ 0 w 3930952"/>
              <a:gd name="connsiteY0" fmla="*/ 1693692 h 1715262"/>
              <a:gd name="connsiteX1" fmla="*/ 1124858 w 3930952"/>
              <a:gd name="connsiteY1" fmla="*/ 1693691 h 1715262"/>
              <a:gd name="connsiteX2" fmla="*/ 1427237 w 3930952"/>
              <a:gd name="connsiteY2" fmla="*/ 1657407 h 1715262"/>
              <a:gd name="connsiteX3" fmla="*/ 2806097 w 3930952"/>
              <a:gd name="connsiteY3" fmla="*/ 1185692 h 1715262"/>
              <a:gd name="connsiteX4" fmla="*/ 3447144 w 3930952"/>
              <a:gd name="connsiteY4" fmla="*/ 496262 h 1715262"/>
              <a:gd name="connsiteX5" fmla="*/ 3797905 w 3930952"/>
              <a:gd name="connsiteY5" fmla="*/ 181787 h 1715262"/>
              <a:gd name="connsiteX6" fmla="*/ 3930952 w 3930952"/>
              <a:gd name="connsiteY6" fmla="*/ 359 h 1715262"/>
              <a:gd name="connsiteX0" fmla="*/ 0 w 4221237"/>
              <a:gd name="connsiteY0" fmla="*/ 1741903 h 1763473"/>
              <a:gd name="connsiteX1" fmla="*/ 1124858 w 4221237"/>
              <a:gd name="connsiteY1" fmla="*/ 1741902 h 1763473"/>
              <a:gd name="connsiteX2" fmla="*/ 1427237 w 4221237"/>
              <a:gd name="connsiteY2" fmla="*/ 1705618 h 1763473"/>
              <a:gd name="connsiteX3" fmla="*/ 2806097 w 4221237"/>
              <a:gd name="connsiteY3" fmla="*/ 1233903 h 1763473"/>
              <a:gd name="connsiteX4" fmla="*/ 3447144 w 4221237"/>
              <a:gd name="connsiteY4" fmla="*/ 544473 h 1763473"/>
              <a:gd name="connsiteX5" fmla="*/ 3797905 w 4221237"/>
              <a:gd name="connsiteY5" fmla="*/ 229998 h 1763473"/>
              <a:gd name="connsiteX6" fmla="*/ 4221237 w 4221237"/>
              <a:gd name="connsiteY6" fmla="*/ 189 h 1763473"/>
              <a:gd name="connsiteX0" fmla="*/ 0 w 4221237"/>
              <a:gd name="connsiteY0" fmla="*/ 1741818 h 1763388"/>
              <a:gd name="connsiteX1" fmla="*/ 1124858 w 4221237"/>
              <a:gd name="connsiteY1" fmla="*/ 1741817 h 1763388"/>
              <a:gd name="connsiteX2" fmla="*/ 1427237 w 4221237"/>
              <a:gd name="connsiteY2" fmla="*/ 1705533 h 1763388"/>
              <a:gd name="connsiteX3" fmla="*/ 2806097 w 4221237"/>
              <a:gd name="connsiteY3" fmla="*/ 1233818 h 1763388"/>
              <a:gd name="connsiteX4" fmla="*/ 3447144 w 4221237"/>
              <a:gd name="connsiteY4" fmla="*/ 544388 h 1763388"/>
              <a:gd name="connsiteX5" fmla="*/ 3870477 w 4221237"/>
              <a:gd name="connsiteY5" fmla="*/ 314580 h 1763388"/>
              <a:gd name="connsiteX6" fmla="*/ 4221237 w 4221237"/>
              <a:gd name="connsiteY6" fmla="*/ 104 h 1763388"/>
              <a:gd name="connsiteX0" fmla="*/ 0 w 4221237"/>
              <a:gd name="connsiteY0" fmla="*/ 1741818 h 1763388"/>
              <a:gd name="connsiteX1" fmla="*/ 1124858 w 4221237"/>
              <a:gd name="connsiteY1" fmla="*/ 1741817 h 1763388"/>
              <a:gd name="connsiteX2" fmla="*/ 1427237 w 4221237"/>
              <a:gd name="connsiteY2" fmla="*/ 1705533 h 1763388"/>
              <a:gd name="connsiteX3" fmla="*/ 2806097 w 4221237"/>
              <a:gd name="connsiteY3" fmla="*/ 1233818 h 1763388"/>
              <a:gd name="connsiteX4" fmla="*/ 3483430 w 4221237"/>
              <a:gd name="connsiteY4" fmla="*/ 641150 h 1763388"/>
              <a:gd name="connsiteX5" fmla="*/ 3870477 w 4221237"/>
              <a:gd name="connsiteY5" fmla="*/ 314580 h 1763388"/>
              <a:gd name="connsiteX6" fmla="*/ 4221237 w 4221237"/>
              <a:gd name="connsiteY6" fmla="*/ 104 h 1763388"/>
              <a:gd name="connsiteX0" fmla="*/ 0 w 4221237"/>
              <a:gd name="connsiteY0" fmla="*/ 1741818 h 1763388"/>
              <a:gd name="connsiteX1" fmla="*/ 1124858 w 4221237"/>
              <a:gd name="connsiteY1" fmla="*/ 1741817 h 1763388"/>
              <a:gd name="connsiteX2" fmla="*/ 1427237 w 4221237"/>
              <a:gd name="connsiteY2" fmla="*/ 1705533 h 1763388"/>
              <a:gd name="connsiteX3" fmla="*/ 2806097 w 4221237"/>
              <a:gd name="connsiteY3" fmla="*/ 1233818 h 1763388"/>
              <a:gd name="connsiteX4" fmla="*/ 3410858 w 4221237"/>
              <a:gd name="connsiteY4" fmla="*/ 508102 h 1763388"/>
              <a:gd name="connsiteX5" fmla="*/ 3870477 w 4221237"/>
              <a:gd name="connsiteY5" fmla="*/ 314580 h 1763388"/>
              <a:gd name="connsiteX6" fmla="*/ 4221237 w 4221237"/>
              <a:gd name="connsiteY6" fmla="*/ 104 h 1763388"/>
              <a:gd name="connsiteX0" fmla="*/ 0 w 4221237"/>
              <a:gd name="connsiteY0" fmla="*/ 1742172 h 1763742"/>
              <a:gd name="connsiteX1" fmla="*/ 1124858 w 4221237"/>
              <a:gd name="connsiteY1" fmla="*/ 1742171 h 1763742"/>
              <a:gd name="connsiteX2" fmla="*/ 1427237 w 4221237"/>
              <a:gd name="connsiteY2" fmla="*/ 1705887 h 1763742"/>
              <a:gd name="connsiteX3" fmla="*/ 2806097 w 4221237"/>
              <a:gd name="connsiteY3" fmla="*/ 1234172 h 1763742"/>
              <a:gd name="connsiteX4" fmla="*/ 3410858 w 4221237"/>
              <a:gd name="connsiteY4" fmla="*/ 508456 h 1763742"/>
              <a:gd name="connsiteX5" fmla="*/ 3773715 w 4221237"/>
              <a:gd name="connsiteY5" fmla="*/ 169791 h 1763742"/>
              <a:gd name="connsiteX6" fmla="*/ 4221237 w 4221237"/>
              <a:gd name="connsiteY6" fmla="*/ 458 h 1763742"/>
              <a:gd name="connsiteX0" fmla="*/ 0 w 3906761"/>
              <a:gd name="connsiteY0" fmla="*/ 2007872 h 2029442"/>
              <a:gd name="connsiteX1" fmla="*/ 1124858 w 3906761"/>
              <a:gd name="connsiteY1" fmla="*/ 2007871 h 2029442"/>
              <a:gd name="connsiteX2" fmla="*/ 1427237 w 3906761"/>
              <a:gd name="connsiteY2" fmla="*/ 1971587 h 2029442"/>
              <a:gd name="connsiteX3" fmla="*/ 2806097 w 3906761"/>
              <a:gd name="connsiteY3" fmla="*/ 1499872 h 2029442"/>
              <a:gd name="connsiteX4" fmla="*/ 3410858 w 3906761"/>
              <a:gd name="connsiteY4" fmla="*/ 774156 h 2029442"/>
              <a:gd name="connsiteX5" fmla="*/ 3773715 w 3906761"/>
              <a:gd name="connsiteY5" fmla="*/ 435491 h 2029442"/>
              <a:gd name="connsiteX6" fmla="*/ 3906761 w 3906761"/>
              <a:gd name="connsiteY6" fmla="*/ 62 h 2029442"/>
              <a:gd name="connsiteX0" fmla="*/ 0 w 3906761"/>
              <a:gd name="connsiteY0" fmla="*/ 2007872 h 2029442"/>
              <a:gd name="connsiteX1" fmla="*/ 1124858 w 3906761"/>
              <a:gd name="connsiteY1" fmla="*/ 2007871 h 2029442"/>
              <a:gd name="connsiteX2" fmla="*/ 1427237 w 3906761"/>
              <a:gd name="connsiteY2" fmla="*/ 1971587 h 2029442"/>
              <a:gd name="connsiteX3" fmla="*/ 2806097 w 3906761"/>
              <a:gd name="connsiteY3" fmla="*/ 1499872 h 2029442"/>
              <a:gd name="connsiteX4" fmla="*/ 3435048 w 3906761"/>
              <a:gd name="connsiteY4" fmla="*/ 919299 h 2029442"/>
              <a:gd name="connsiteX5" fmla="*/ 3773715 w 3906761"/>
              <a:gd name="connsiteY5" fmla="*/ 435491 h 2029442"/>
              <a:gd name="connsiteX6" fmla="*/ 3906761 w 3906761"/>
              <a:gd name="connsiteY6" fmla="*/ 62 h 2029442"/>
              <a:gd name="connsiteX0" fmla="*/ 0 w 3906761"/>
              <a:gd name="connsiteY0" fmla="*/ 2007872 h 2029442"/>
              <a:gd name="connsiteX1" fmla="*/ 1124858 w 3906761"/>
              <a:gd name="connsiteY1" fmla="*/ 2007871 h 2029442"/>
              <a:gd name="connsiteX2" fmla="*/ 1427237 w 3906761"/>
              <a:gd name="connsiteY2" fmla="*/ 1971587 h 2029442"/>
              <a:gd name="connsiteX3" fmla="*/ 2999621 w 3906761"/>
              <a:gd name="connsiteY3" fmla="*/ 1765967 h 2029442"/>
              <a:gd name="connsiteX4" fmla="*/ 3435048 w 3906761"/>
              <a:gd name="connsiteY4" fmla="*/ 919299 h 2029442"/>
              <a:gd name="connsiteX5" fmla="*/ 3773715 w 3906761"/>
              <a:gd name="connsiteY5" fmla="*/ 435491 h 2029442"/>
              <a:gd name="connsiteX6" fmla="*/ 3906761 w 3906761"/>
              <a:gd name="connsiteY6" fmla="*/ 62 h 2029442"/>
              <a:gd name="connsiteX0" fmla="*/ 0 w 4172857"/>
              <a:gd name="connsiteY0" fmla="*/ 2056244 h 2077814"/>
              <a:gd name="connsiteX1" fmla="*/ 1124858 w 4172857"/>
              <a:gd name="connsiteY1" fmla="*/ 2056243 h 2077814"/>
              <a:gd name="connsiteX2" fmla="*/ 1427237 w 4172857"/>
              <a:gd name="connsiteY2" fmla="*/ 2019959 h 2077814"/>
              <a:gd name="connsiteX3" fmla="*/ 2999621 w 4172857"/>
              <a:gd name="connsiteY3" fmla="*/ 1814339 h 2077814"/>
              <a:gd name="connsiteX4" fmla="*/ 3435048 w 4172857"/>
              <a:gd name="connsiteY4" fmla="*/ 967671 h 2077814"/>
              <a:gd name="connsiteX5" fmla="*/ 3773715 w 4172857"/>
              <a:gd name="connsiteY5" fmla="*/ 483863 h 2077814"/>
              <a:gd name="connsiteX6" fmla="*/ 4172857 w 4172857"/>
              <a:gd name="connsiteY6" fmla="*/ 53 h 207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857" h="2077814">
                <a:moveTo>
                  <a:pt x="0" y="2056244"/>
                </a:moveTo>
                <a:cubicBezTo>
                  <a:pt x="286254" y="2101601"/>
                  <a:pt x="886985" y="2062290"/>
                  <a:pt x="1124858" y="2056243"/>
                </a:cubicBezTo>
                <a:cubicBezTo>
                  <a:pt x="1362731" y="2050196"/>
                  <a:pt x="1114776" y="2060276"/>
                  <a:pt x="1427237" y="2019959"/>
                </a:cubicBezTo>
                <a:cubicBezTo>
                  <a:pt x="1739698" y="1979642"/>
                  <a:pt x="2664986" y="1989720"/>
                  <a:pt x="2999621" y="1814339"/>
                </a:cubicBezTo>
                <a:cubicBezTo>
                  <a:pt x="3334256" y="1638958"/>
                  <a:pt x="3306032" y="1189417"/>
                  <a:pt x="3435048" y="967671"/>
                </a:cubicBezTo>
                <a:cubicBezTo>
                  <a:pt x="3564064" y="745925"/>
                  <a:pt x="3703160" y="622958"/>
                  <a:pt x="3773715" y="483863"/>
                </a:cubicBezTo>
                <a:cubicBezTo>
                  <a:pt x="3858382" y="344768"/>
                  <a:pt x="4172857" y="-4987"/>
                  <a:pt x="4172857" y="53"/>
                </a:cubicBezTo>
              </a:path>
            </a:pathLst>
          </a:custGeom>
          <a:ln w="2540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4035" y="4680855"/>
            <a:ext cx="3277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Queue size grows without bound!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79624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30212" cy="4572000"/>
          </a:xfrm>
        </p:spPr>
        <p:txBody>
          <a:bodyPr/>
          <a:lstStyle/>
          <a:p>
            <a:pPr>
              <a:spcBef>
                <a:spcPts val="5980"/>
              </a:spcBef>
            </a:pPr>
            <a:r>
              <a:rPr lang="en-US" dirty="0" smtClean="0"/>
              <a:t>Borealis: Shows how to do reliable streaming</a:t>
            </a:r>
          </a:p>
          <a:p>
            <a:pPr>
              <a:spcBef>
                <a:spcPts val="5980"/>
              </a:spcBef>
            </a:pPr>
            <a:r>
              <a:rPr lang="en-US" dirty="0" err="1" smtClean="0"/>
              <a:t>SparkStreaming</a:t>
            </a:r>
            <a:r>
              <a:rPr lang="en-US" dirty="0" smtClean="0"/>
              <a:t>, </a:t>
            </a:r>
            <a:r>
              <a:rPr lang="en-US" dirty="0" err="1" smtClean="0"/>
              <a:t>MillWheel</a:t>
            </a:r>
            <a:r>
              <a:rPr lang="en-US" dirty="0" smtClean="0"/>
              <a:t>, Storm:  Show how to manage recovery and scalability within datacenter. Do not address unreliable or constrained links.</a:t>
            </a:r>
          </a:p>
          <a:p>
            <a:pPr>
              <a:spcBef>
                <a:spcPts val="5980"/>
              </a:spcBef>
            </a:pPr>
            <a:r>
              <a:rPr lang="en-US" dirty="0" err="1" smtClean="0"/>
              <a:t>BlinkDB</a:t>
            </a:r>
            <a:r>
              <a:rPr lang="en-US" dirty="0" smtClean="0"/>
              <a:t>: Degrades data for performance; assumes ability to </a:t>
            </a:r>
            <a:r>
              <a:rPr lang="en-US" dirty="0" err="1" smtClean="0"/>
              <a:t>precompute</a:t>
            </a:r>
            <a:r>
              <a:rPr lang="en-US" dirty="0" smtClean="0"/>
              <a:t> samples.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6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433148" y="3619414"/>
            <a:ext cx="4263165" cy="2126025"/>
            <a:chOff x="1433148" y="3619414"/>
            <a:chExt cx="4263165" cy="2126025"/>
          </a:xfrm>
        </p:grpSpPr>
        <p:grpSp>
          <p:nvGrpSpPr>
            <p:cNvPr id="175" name="Group 174"/>
            <p:cNvGrpSpPr/>
            <p:nvPr/>
          </p:nvGrpSpPr>
          <p:grpSpPr>
            <a:xfrm>
              <a:off x="1433148" y="3619414"/>
              <a:ext cx="4263165" cy="2126025"/>
              <a:chOff x="1433148" y="3619414"/>
              <a:chExt cx="4263165" cy="2126025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flipH="1">
                <a:off x="2709555" y="3619414"/>
                <a:ext cx="2986758" cy="92029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8" name="Group 167"/>
              <p:cNvGrpSpPr/>
              <p:nvPr/>
            </p:nvGrpSpPr>
            <p:grpSpPr>
              <a:xfrm>
                <a:off x="1433148" y="4539706"/>
                <a:ext cx="1257245" cy="1205733"/>
                <a:chOff x="5919548" y="1157176"/>
                <a:chExt cx="1257245" cy="1205733"/>
              </a:xfrm>
            </p:grpSpPr>
            <p:sp>
              <p:nvSpPr>
                <p:cNvPr id="167" name="Rounded Rectangle 166"/>
                <p:cNvSpPr/>
                <p:nvPr/>
              </p:nvSpPr>
              <p:spPr>
                <a:xfrm>
                  <a:off x="5919548" y="1157176"/>
                  <a:ext cx="1257245" cy="1205733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40398" tIns="20199" rIns="40398" bIns="20199"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6" name="Group 155"/>
                <p:cNvGrpSpPr/>
                <p:nvPr/>
              </p:nvGrpSpPr>
              <p:grpSpPr>
                <a:xfrm>
                  <a:off x="6077205" y="1274529"/>
                  <a:ext cx="841884" cy="1022569"/>
                  <a:chOff x="1373233" y="1849715"/>
                  <a:chExt cx="530678" cy="518160"/>
                </a:xfrm>
              </p:grpSpPr>
              <p:sp>
                <p:nvSpPr>
                  <p:cNvPr id="157" name="Oval 156"/>
                  <p:cNvSpPr/>
                  <p:nvPr/>
                </p:nvSpPr>
                <p:spPr>
                  <a:xfrm>
                    <a:off x="1762397" y="2129662"/>
                    <a:ext cx="141514" cy="121920"/>
                  </a:xfrm>
                  <a:prstGeom prst="ellipse">
                    <a:avLst/>
                  </a:prstGeom>
                  <a:solidFill>
                    <a:srgbClr val="9900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0398" tIns="20199" rIns="40398" bIns="20199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1373233" y="2063075"/>
                    <a:ext cx="141514" cy="1219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0398" tIns="20199" rIns="40398" bIns="20199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1479369" y="2245955"/>
                    <a:ext cx="141514" cy="1219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0398" tIns="20199" rIns="40398" bIns="20199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1762397" y="1941155"/>
                    <a:ext cx="141514" cy="1219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0398" tIns="20199" rIns="40398" bIns="20199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>
                  <a:xfrm>
                    <a:off x="1479369" y="1849715"/>
                    <a:ext cx="141514" cy="1219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0398" tIns="20199" rIns="40398" bIns="20199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179" name="Straight Arrow Connector 178"/>
            <p:cNvCxnSpPr/>
            <p:nvPr/>
          </p:nvCxnSpPr>
          <p:spPr>
            <a:xfrm flipH="1" flipV="1">
              <a:off x="1801584" y="5264241"/>
              <a:ext cx="406603" cy="318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H="1">
              <a:off x="1832932" y="4934168"/>
              <a:ext cx="421927" cy="21454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38225" y="6067541"/>
            <a:ext cx="4714420" cy="410124"/>
          </a:xfrm>
          <a:prstGeom prst="rect">
            <a:avLst/>
          </a:prstGeom>
          <a:noFill/>
        </p:spPr>
        <p:txBody>
          <a:bodyPr wrap="square" lIns="40398" tIns="20199" rIns="40398" bIns="20199" rtlCol="0">
            <a:spAutoFit/>
          </a:bodyPr>
          <a:lstStyle/>
          <a:p>
            <a:r>
              <a:rPr lang="en-US" sz="2400" dirty="0"/>
              <a:t>compute </a:t>
            </a:r>
            <a:r>
              <a:rPr lang="en-US" sz="2400" dirty="0" smtClean="0"/>
              <a:t>resources (several sites)</a:t>
            </a:r>
            <a:endParaRPr lang="en-US" sz="2400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357561" y="3362094"/>
            <a:ext cx="8815484" cy="1043475"/>
            <a:chOff x="357561" y="3362094"/>
            <a:chExt cx="8815484" cy="104347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57561" y="3942194"/>
              <a:ext cx="8587051" cy="0"/>
            </a:xfrm>
            <a:prstGeom prst="line">
              <a:avLst/>
            </a:prstGeom>
            <a:ln w="57150">
              <a:solidFill>
                <a:schemeClr val="tx1">
                  <a:alpha val="49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175875" y="3362094"/>
              <a:ext cx="1997170" cy="348569"/>
            </a:xfrm>
            <a:prstGeom prst="rect">
              <a:avLst/>
            </a:prstGeom>
            <a:noFill/>
          </p:spPr>
          <p:txBody>
            <a:bodyPr wrap="square" lIns="40398" tIns="20199" rIns="40398" bIns="20199" rtlCol="0">
              <a:spAutoFit/>
            </a:bodyPr>
            <a:lstStyle/>
            <a:p>
              <a:r>
                <a:rPr lang="en-US" sz="2000" dirty="0"/>
                <a:t>Control plane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27886" y="4057000"/>
              <a:ext cx="1754826" cy="348569"/>
            </a:xfrm>
            <a:prstGeom prst="rect">
              <a:avLst/>
            </a:prstGeom>
            <a:noFill/>
          </p:spPr>
          <p:txBody>
            <a:bodyPr wrap="square" lIns="40398" tIns="20199" rIns="40398" bIns="20199" rtlCol="0">
              <a:spAutoFit/>
            </a:bodyPr>
            <a:lstStyle/>
            <a:p>
              <a:r>
                <a:rPr lang="en-US" sz="2000" dirty="0"/>
                <a:t>Data plane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349102" y="1178963"/>
            <a:ext cx="1734193" cy="2516651"/>
            <a:chOff x="349102" y="1178963"/>
            <a:chExt cx="1734193" cy="2516651"/>
          </a:xfrm>
        </p:grpSpPr>
        <p:pic>
          <p:nvPicPr>
            <p:cNvPr id="9" name="Picture 4" descr="C:\Users\Sid\AppData\Local\Microsoft\Windows\Temporary Internet Files\Content.IE5\U5K275Y4\MC90043394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9102" y="2539772"/>
              <a:ext cx="1341603" cy="1155842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574246" y="1662524"/>
              <a:ext cx="1258686" cy="926564"/>
              <a:chOff x="1981200" y="781110"/>
              <a:chExt cx="1687420" cy="13716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981200" y="781110"/>
                <a:ext cx="1673352" cy="13716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68420" y="885446"/>
                <a:ext cx="228600" cy="228600"/>
              </a:xfrm>
              <a:prstGeom prst="ellipse">
                <a:avLst/>
              </a:prstGeom>
              <a:solidFill>
                <a:srgbClr val="9900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068420" y="1190246"/>
                <a:ext cx="228600" cy="228600"/>
              </a:xfrm>
              <a:prstGeom prst="ellipse">
                <a:avLst/>
              </a:prstGeom>
              <a:solidFill>
                <a:srgbClr val="9900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68420" y="1495046"/>
                <a:ext cx="228600" cy="228600"/>
              </a:xfrm>
              <a:prstGeom prst="ellipse">
                <a:avLst/>
              </a:prstGeom>
              <a:solidFill>
                <a:srgbClr val="9900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525620" y="1300442"/>
                <a:ext cx="304800" cy="304800"/>
              </a:xfrm>
              <a:prstGeom prst="roundRect">
                <a:avLst/>
              </a:prstGeom>
              <a:solidFill>
                <a:srgbClr val="F6B26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996888" y="1300442"/>
                <a:ext cx="304800" cy="304800"/>
              </a:xfrm>
              <a:prstGeom prst="round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068420" y="1799846"/>
                <a:ext cx="228600" cy="228600"/>
              </a:xfrm>
              <a:prstGeom prst="ellipse">
                <a:avLst/>
              </a:prstGeom>
              <a:solidFill>
                <a:srgbClr val="9900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>
                <a:stCxn id="12" idx="6"/>
                <a:endCxn id="15" idx="1"/>
              </p:cNvCxnSpPr>
              <p:nvPr/>
            </p:nvCxnSpPr>
            <p:spPr>
              <a:xfrm>
                <a:off x="2297020" y="999746"/>
                <a:ext cx="228600" cy="453096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3" idx="6"/>
                <a:endCxn id="15" idx="1"/>
              </p:cNvCxnSpPr>
              <p:nvPr/>
            </p:nvCxnSpPr>
            <p:spPr>
              <a:xfrm>
                <a:off x="2297020" y="1304546"/>
                <a:ext cx="228600" cy="148296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4" idx="6"/>
                <a:endCxn id="15" idx="1"/>
              </p:cNvCxnSpPr>
              <p:nvPr/>
            </p:nvCxnSpPr>
            <p:spPr>
              <a:xfrm flipV="1">
                <a:off x="2297020" y="1452842"/>
                <a:ext cx="228600" cy="15650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7" idx="6"/>
                <a:endCxn id="15" idx="1"/>
              </p:cNvCxnSpPr>
              <p:nvPr/>
            </p:nvCxnSpPr>
            <p:spPr>
              <a:xfrm flipV="1">
                <a:off x="2297020" y="1452842"/>
                <a:ext cx="228600" cy="46130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5" idx="3"/>
                <a:endCxn id="16" idx="1"/>
              </p:cNvCxnSpPr>
              <p:nvPr/>
            </p:nvCxnSpPr>
            <p:spPr>
              <a:xfrm>
                <a:off x="2830420" y="1452842"/>
                <a:ext cx="166468" cy="0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251276" y="1224243"/>
                <a:ext cx="417344" cy="538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…</a:t>
                </a:r>
                <a:endParaRPr lang="en-US" b="1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43869" y="1178963"/>
              <a:ext cx="1639426" cy="348569"/>
            </a:xfrm>
            <a:prstGeom prst="rect">
              <a:avLst/>
            </a:prstGeom>
            <a:noFill/>
          </p:spPr>
          <p:txBody>
            <a:bodyPr wrap="square" lIns="40398" tIns="20199" rIns="40398" bIns="20199" rtlCol="0">
              <a:spAutoFit/>
            </a:bodyPr>
            <a:lstStyle/>
            <a:p>
              <a:r>
                <a:rPr lang="en-US" sz="2000" dirty="0" smtClean="0"/>
                <a:t>Query graph</a:t>
              </a:r>
              <a:endParaRPr lang="en-US" sz="2000" dirty="0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275056" y="1746962"/>
            <a:ext cx="2900819" cy="2174698"/>
            <a:chOff x="4275056" y="1746962"/>
            <a:chExt cx="2900819" cy="2174698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275056" y="3282220"/>
              <a:ext cx="685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5020101" y="2774022"/>
              <a:ext cx="2155774" cy="845392"/>
            </a:xfrm>
            <a:prstGeom prst="roundRect">
              <a:avLst/>
            </a:prstGeom>
            <a:ln w="28575"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40398" tIns="20199" rIns="40398" bIns="20199" rtlCol="0" anchor="ctr"/>
            <a:lstStyle/>
            <a:p>
              <a:pPr algn="ctr"/>
              <a:r>
                <a:rPr lang="en-US" sz="2000" b="1" dirty="0" smtClean="0"/>
                <a:t>Coordinator</a:t>
              </a:r>
            </a:p>
            <a:p>
              <a:pPr algn="ctr"/>
              <a:r>
                <a:rPr lang="en-US" sz="2000" b="1" dirty="0" smtClean="0"/>
                <a:t>Daemon</a:t>
              </a:r>
              <a:endParaRPr lang="en-US" sz="2000" b="1" dirty="0"/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4926485" y="1746962"/>
              <a:ext cx="0" cy="2174698"/>
            </a:xfrm>
            <a:prstGeom prst="line">
              <a:avLst/>
            </a:prstGeom>
            <a:ln w="57150">
              <a:solidFill>
                <a:schemeClr val="tx1">
                  <a:alpha val="49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1690705" y="1178963"/>
            <a:ext cx="3038500" cy="2742697"/>
            <a:chOff x="1690705" y="1178963"/>
            <a:chExt cx="3038500" cy="2742697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589385" y="1785814"/>
              <a:ext cx="0" cy="2135846"/>
            </a:xfrm>
            <a:prstGeom prst="line">
              <a:avLst/>
            </a:prstGeom>
            <a:ln w="57150">
              <a:solidFill>
                <a:schemeClr val="tx1">
                  <a:alpha val="49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90705" y="3249507"/>
              <a:ext cx="1238250" cy="257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727456" y="1178963"/>
              <a:ext cx="2001749" cy="348569"/>
            </a:xfrm>
            <a:prstGeom prst="rect">
              <a:avLst/>
            </a:prstGeom>
            <a:noFill/>
          </p:spPr>
          <p:txBody>
            <a:bodyPr wrap="square" lIns="40398" tIns="20199" rIns="40398" bIns="20199" rtlCol="0">
              <a:spAutoFit/>
            </a:bodyPr>
            <a:lstStyle/>
            <a:p>
              <a:r>
                <a:rPr lang="en-US" sz="2000" dirty="0" smtClean="0"/>
                <a:t>Optimized </a:t>
              </a:r>
              <a:r>
                <a:rPr lang="en-US" sz="2000" dirty="0"/>
                <a:t>query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1538497" y="2212475"/>
              <a:ext cx="1686879" cy="317791"/>
            </a:xfrm>
            <a:prstGeom prst="rect">
              <a:avLst/>
            </a:prstGeom>
            <a:noFill/>
          </p:spPr>
          <p:txBody>
            <a:bodyPr wrap="square" lIns="40398" tIns="20199" rIns="40398" bIns="20199" rtlCol="0">
              <a:spAutoFit/>
            </a:bodyPr>
            <a:lstStyle/>
            <a:p>
              <a:r>
                <a:rPr lang="en-US" dirty="0" err="1"/>
                <a:t>JetStream</a:t>
              </a:r>
              <a:r>
                <a:rPr lang="en-US" dirty="0"/>
                <a:t> API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062296" y="1662524"/>
              <a:ext cx="1413378" cy="926564"/>
              <a:chOff x="8372104" y="1080654"/>
              <a:chExt cx="1714432" cy="1377537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8500404" y="1186593"/>
                <a:ext cx="1586132" cy="1154017"/>
                <a:chOff x="7509804" y="886618"/>
                <a:chExt cx="1586132" cy="1154017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7509804" y="886618"/>
                  <a:ext cx="228600" cy="228600"/>
                </a:xfrm>
                <a:prstGeom prst="ellipse">
                  <a:avLst/>
                </a:prstGeom>
                <a:solidFill>
                  <a:srgbClr val="9900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7509804" y="1191418"/>
                  <a:ext cx="228600" cy="228600"/>
                </a:xfrm>
                <a:prstGeom prst="ellipse">
                  <a:avLst/>
                </a:prstGeom>
                <a:solidFill>
                  <a:srgbClr val="9900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7509804" y="1496218"/>
                  <a:ext cx="228600" cy="228600"/>
                </a:xfrm>
                <a:prstGeom prst="ellipse">
                  <a:avLst/>
                </a:prstGeom>
                <a:solidFill>
                  <a:srgbClr val="9900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7509804" y="1801018"/>
                  <a:ext cx="228600" cy="228600"/>
                </a:xfrm>
                <a:prstGeom prst="ellipse">
                  <a:avLst/>
                </a:prstGeom>
                <a:solidFill>
                  <a:srgbClr val="9900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stCxn id="59" idx="6"/>
                  <a:endCxn id="69" idx="1"/>
                </p:cNvCxnSpPr>
                <p:nvPr/>
              </p:nvCxnSpPr>
              <p:spPr>
                <a:xfrm>
                  <a:off x="7738404" y="1000918"/>
                  <a:ext cx="228600" cy="154156"/>
                </a:xfrm>
                <a:prstGeom prst="straightConnector1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>
                  <a:stCxn id="60" idx="6"/>
                  <a:endCxn id="69" idx="1"/>
                </p:cNvCxnSpPr>
                <p:nvPr/>
              </p:nvCxnSpPr>
              <p:spPr>
                <a:xfrm flipV="1">
                  <a:off x="7738404" y="1155074"/>
                  <a:ext cx="228600" cy="150644"/>
                </a:xfrm>
                <a:prstGeom prst="straightConnector1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>
                  <a:stCxn id="61" idx="6"/>
                  <a:endCxn id="70" idx="1"/>
                </p:cNvCxnSpPr>
                <p:nvPr/>
              </p:nvCxnSpPr>
              <p:spPr>
                <a:xfrm>
                  <a:off x="7738404" y="1610518"/>
                  <a:ext cx="228600" cy="128368"/>
                </a:xfrm>
                <a:prstGeom prst="straightConnector1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>
                  <a:stCxn id="62" idx="6"/>
                  <a:endCxn id="70" idx="1"/>
                </p:cNvCxnSpPr>
                <p:nvPr/>
              </p:nvCxnSpPr>
              <p:spPr>
                <a:xfrm flipV="1">
                  <a:off x="7738404" y="1738886"/>
                  <a:ext cx="228600" cy="176432"/>
                </a:xfrm>
                <a:prstGeom prst="straightConnector1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>
                  <a:stCxn id="69" idx="3"/>
                  <a:endCxn id="71" idx="1"/>
                </p:cNvCxnSpPr>
                <p:nvPr/>
              </p:nvCxnSpPr>
              <p:spPr>
                <a:xfrm>
                  <a:off x="8271804" y="1155074"/>
                  <a:ext cx="166468" cy="8208"/>
                </a:xfrm>
                <a:prstGeom prst="straightConnector1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8678591" y="1502025"/>
                  <a:ext cx="417345" cy="538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…</a:t>
                  </a:r>
                  <a:endParaRPr lang="en-US" b="1" dirty="0"/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>
                <a:xfrm>
                  <a:off x="7967004" y="1002674"/>
                  <a:ext cx="304800" cy="304800"/>
                </a:xfrm>
                <a:prstGeom prst="roundRect">
                  <a:avLst/>
                </a:prstGeom>
                <a:solidFill>
                  <a:srgbClr val="F6B26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ounded Rectangle 69"/>
                <p:cNvSpPr/>
                <p:nvPr/>
              </p:nvSpPr>
              <p:spPr>
                <a:xfrm>
                  <a:off x="7967004" y="1586486"/>
                  <a:ext cx="304800" cy="304800"/>
                </a:xfrm>
                <a:prstGeom prst="roundRect">
                  <a:avLst/>
                </a:prstGeom>
                <a:solidFill>
                  <a:srgbClr val="F6B26B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8438272" y="1010882"/>
                  <a:ext cx="304800" cy="304800"/>
                </a:xfrm>
                <a:prstGeom prst="roundRect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ounded Rectangle 71"/>
                <p:cNvSpPr/>
                <p:nvPr/>
              </p:nvSpPr>
              <p:spPr>
                <a:xfrm>
                  <a:off x="8438272" y="1586486"/>
                  <a:ext cx="304800" cy="304800"/>
                </a:xfrm>
                <a:prstGeom prst="roundRect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" name="Straight Arrow Connector 72"/>
                <p:cNvCxnSpPr>
                  <a:stCxn id="70" idx="3"/>
                  <a:endCxn id="72" idx="1"/>
                </p:cNvCxnSpPr>
                <p:nvPr/>
              </p:nvCxnSpPr>
              <p:spPr>
                <a:xfrm>
                  <a:off x="8271804" y="1738886"/>
                  <a:ext cx="166468" cy="0"/>
                </a:xfrm>
                <a:prstGeom prst="straightConnector1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8672733" y="926423"/>
                  <a:ext cx="417345" cy="538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…</a:t>
                  </a:r>
                  <a:endParaRPr lang="en-US" b="1" dirty="0"/>
                </a:p>
              </p:txBody>
            </p:sp>
          </p:grpSp>
          <p:sp>
            <p:nvSpPr>
              <p:cNvPr id="58" name="Rectangular Callout 57"/>
              <p:cNvSpPr/>
              <p:nvPr/>
            </p:nvSpPr>
            <p:spPr>
              <a:xfrm>
                <a:off x="8372104" y="1080654"/>
                <a:ext cx="1686296" cy="1377537"/>
              </a:xfrm>
              <a:prstGeom prst="wedgeRectCallout">
                <a:avLst>
                  <a:gd name="adj1" fmla="val -36656"/>
                  <a:gd name="adj2" fmla="val 32508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2928955" y="2774022"/>
              <a:ext cx="1737360" cy="859920"/>
            </a:xfrm>
            <a:prstGeom prst="roundRect">
              <a:avLst/>
            </a:prstGeom>
            <a:ln w="28575"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40398" tIns="20199" rIns="40398" bIns="20199" rtlCol="0" anchor="ctr"/>
            <a:lstStyle/>
            <a:p>
              <a:pPr algn="ctr"/>
              <a:r>
                <a:rPr lang="en-US" sz="2000" b="1" dirty="0" smtClean="0"/>
                <a:t>Planner Library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2690393" y="3619414"/>
            <a:ext cx="5506688" cy="2126025"/>
            <a:chOff x="2690393" y="3619414"/>
            <a:chExt cx="5506688" cy="2126025"/>
          </a:xfrm>
        </p:grpSpPr>
        <p:cxnSp>
          <p:nvCxnSpPr>
            <p:cNvPr id="55" name="Straight Arrow Connector 54"/>
            <p:cNvCxnSpPr>
              <a:endCxn id="77" idx="0"/>
            </p:cNvCxnSpPr>
            <p:nvPr/>
          </p:nvCxnSpPr>
          <p:spPr>
            <a:xfrm flipH="1">
              <a:off x="4473842" y="3633942"/>
              <a:ext cx="1432075" cy="905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3845219" y="4539706"/>
              <a:ext cx="1257245" cy="1205733"/>
              <a:chOff x="2186940" y="1793570"/>
              <a:chExt cx="707571" cy="609600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2186940" y="1793570"/>
                <a:ext cx="707571" cy="609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257697" y="1873756"/>
                <a:ext cx="141514" cy="121920"/>
              </a:xfrm>
              <a:prstGeom prst="ellipse">
                <a:avLst/>
              </a:prstGeom>
              <a:solidFill>
                <a:srgbClr val="9900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476500" y="2046910"/>
                <a:ext cx="141514" cy="121920"/>
              </a:xfrm>
              <a:prstGeom prst="ellipse">
                <a:avLst/>
              </a:prstGeom>
              <a:solidFill>
                <a:srgbClr val="9900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257697" y="2046910"/>
                <a:ext cx="141514" cy="1219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257697" y="2204937"/>
                <a:ext cx="141514" cy="1219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476500" y="2204937"/>
                <a:ext cx="141514" cy="1219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688772" y="2046910"/>
                <a:ext cx="141514" cy="1219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688772" y="2204937"/>
                <a:ext cx="141514" cy="1219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2671631" y="1878345"/>
                <a:ext cx="176893" cy="54864"/>
              </a:xfrm>
              <a:prstGeom prst="roundRect">
                <a:avLst/>
              </a:prstGeom>
              <a:ln w="28575"/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2671213" y="1942829"/>
                <a:ext cx="176893" cy="54864"/>
              </a:xfrm>
              <a:prstGeom prst="roundRect">
                <a:avLst/>
              </a:prstGeom>
              <a:ln w="28575"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 sz="1100" b="1" dirty="0"/>
              </a:p>
            </p:txBody>
          </p:sp>
        </p:grpSp>
        <p:cxnSp>
          <p:nvCxnSpPr>
            <p:cNvPr id="89" name="Straight Arrow Connector 88"/>
            <p:cNvCxnSpPr>
              <a:stCxn id="8" idx="2"/>
              <a:endCxn id="101" idx="0"/>
            </p:cNvCxnSpPr>
            <p:nvPr/>
          </p:nvCxnSpPr>
          <p:spPr>
            <a:xfrm>
              <a:off x="6097988" y="3619414"/>
              <a:ext cx="798242" cy="9141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7" idx="3"/>
              <a:endCxn id="101" idx="1"/>
            </p:cNvCxnSpPr>
            <p:nvPr/>
          </p:nvCxnSpPr>
          <p:spPr>
            <a:xfrm flipV="1">
              <a:off x="5102464" y="5136436"/>
              <a:ext cx="1165143" cy="61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2690393" y="5142573"/>
              <a:ext cx="1165143" cy="61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/>
            <p:cNvGrpSpPr/>
            <p:nvPr/>
          </p:nvGrpSpPr>
          <p:grpSpPr>
            <a:xfrm>
              <a:off x="6334797" y="4531278"/>
              <a:ext cx="1862284" cy="1214161"/>
              <a:chOff x="3077936" y="1793570"/>
              <a:chExt cx="1061357" cy="609600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3891643" y="1971635"/>
                <a:ext cx="247650" cy="205913"/>
              </a:xfrm>
              <a:prstGeom prst="rect">
                <a:avLst/>
              </a:prstGeom>
              <a:noFill/>
            </p:spPr>
            <p:txBody>
              <a:bodyPr wrap="square" lIns="40398" tIns="20199" rIns="40398" bIns="20199" rtlCol="0">
                <a:spAutoFit/>
              </a:bodyPr>
              <a:lstStyle/>
              <a:p>
                <a:pPr algn="ctr"/>
                <a:r>
                  <a:rPr lang="en-US" sz="2400" b="1" dirty="0"/>
                  <a:t>…</a:t>
                </a: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3077936" y="1793570"/>
                <a:ext cx="707571" cy="609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148693" y="1873756"/>
                <a:ext cx="141514" cy="121920"/>
              </a:xfrm>
              <a:prstGeom prst="ellipse">
                <a:avLst/>
              </a:prstGeom>
              <a:solidFill>
                <a:srgbClr val="9900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367496" y="2046910"/>
                <a:ext cx="141514" cy="121920"/>
              </a:xfrm>
              <a:prstGeom prst="ellipse">
                <a:avLst/>
              </a:prstGeom>
              <a:solidFill>
                <a:srgbClr val="9900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148693" y="2046910"/>
                <a:ext cx="141514" cy="1219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148693" y="2204937"/>
                <a:ext cx="141514" cy="1219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367496" y="1879383"/>
                <a:ext cx="141514" cy="1219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367496" y="2204937"/>
                <a:ext cx="141514" cy="1219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579767" y="2204937"/>
                <a:ext cx="141514" cy="1219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3555677" y="1876856"/>
                <a:ext cx="176893" cy="54864"/>
              </a:xfrm>
              <a:prstGeom prst="roundRect">
                <a:avLst/>
              </a:prstGeom>
              <a:ln w="28575"/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3555259" y="1944055"/>
                <a:ext cx="176893" cy="54864"/>
              </a:xfrm>
              <a:prstGeom prst="roundRect">
                <a:avLst/>
              </a:prstGeom>
              <a:ln w="28575"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40398" tIns="20199" rIns="40398" bIns="20199" rtlCol="0" anchor="ctr"/>
              <a:lstStyle/>
              <a:p>
                <a:pPr algn="ctr"/>
                <a:endParaRPr lang="en-US" sz="1100" b="1" dirty="0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392388" y="3979267"/>
            <a:ext cx="2589576" cy="2611128"/>
            <a:chOff x="392388" y="3979267"/>
            <a:chExt cx="2589576" cy="2611128"/>
          </a:xfrm>
        </p:grpSpPr>
        <p:sp>
          <p:nvSpPr>
            <p:cNvPr id="138" name="TextBox 137"/>
            <p:cNvSpPr txBox="1"/>
            <p:nvPr/>
          </p:nvSpPr>
          <p:spPr>
            <a:xfrm>
              <a:off x="399446" y="3979267"/>
              <a:ext cx="2582518" cy="348569"/>
            </a:xfrm>
            <a:prstGeom prst="rect">
              <a:avLst/>
            </a:prstGeom>
            <a:noFill/>
          </p:spPr>
          <p:txBody>
            <a:bodyPr wrap="square" lIns="40398" tIns="20199" rIns="40398" bIns="20199" rtlCol="0">
              <a:spAutoFit/>
            </a:bodyPr>
            <a:lstStyle/>
            <a:p>
              <a:r>
                <a:rPr lang="en-US" sz="2000" dirty="0"/>
                <a:t>worker node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92388" y="6241826"/>
              <a:ext cx="2090665" cy="348569"/>
            </a:xfrm>
            <a:prstGeom prst="rect">
              <a:avLst/>
            </a:prstGeom>
            <a:noFill/>
          </p:spPr>
          <p:txBody>
            <a:bodyPr wrap="square" lIns="40398" tIns="20199" rIns="40398" bIns="20199" rtlCol="0">
              <a:spAutoFit/>
            </a:bodyPr>
            <a:lstStyle/>
            <a:p>
              <a:r>
                <a:rPr lang="en-US" sz="2000" dirty="0"/>
                <a:t>stream source</a:t>
              </a:r>
            </a:p>
          </p:txBody>
        </p:sp>
        <p:cxnSp>
          <p:nvCxnSpPr>
            <p:cNvPr id="142" name="Straight Connector 141"/>
            <p:cNvCxnSpPr>
              <a:endCxn id="157" idx="3"/>
            </p:cNvCxnSpPr>
            <p:nvPr/>
          </p:nvCxnSpPr>
          <p:spPr>
            <a:xfrm flipV="1">
              <a:off x="1521625" y="5414892"/>
              <a:ext cx="719440" cy="8269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 flipV="1">
              <a:off x="815542" y="4287659"/>
              <a:ext cx="823658" cy="947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Query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Octagon 3"/>
          <p:cNvSpPr/>
          <p:nvPr/>
        </p:nvSpPr>
        <p:spPr>
          <a:xfrm>
            <a:off x="346864" y="1860681"/>
            <a:ext cx="1529409" cy="658607"/>
          </a:xfrm>
          <a:prstGeom prst="octagon">
            <a:avLst/>
          </a:prstGeom>
          <a:solidFill>
            <a:srgbClr val="008000">
              <a:alpha val="10000"/>
            </a:srgbClr>
          </a:solidFill>
          <a:ln w="25400"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File Read Operator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76274" y="1860681"/>
            <a:ext cx="1842836" cy="658607"/>
            <a:chOff x="1876274" y="1860681"/>
            <a:chExt cx="1842836" cy="658607"/>
          </a:xfrm>
        </p:grpSpPr>
        <p:sp>
          <p:nvSpPr>
            <p:cNvPr id="5" name="Octagon 4"/>
            <p:cNvSpPr/>
            <p:nvPr/>
          </p:nvSpPr>
          <p:spPr>
            <a:xfrm>
              <a:off x="2299400" y="1860681"/>
              <a:ext cx="1419710" cy="658607"/>
            </a:xfrm>
            <a:prstGeom prst="octagon">
              <a:avLst/>
            </a:prstGeom>
            <a:solidFill>
              <a:srgbClr val="008000">
                <a:alpha val="10000"/>
              </a:srgbClr>
            </a:solidFill>
            <a:ln w="25400"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Parse Log File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876274" y="2213948"/>
              <a:ext cx="42312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725195" y="1560211"/>
            <a:ext cx="1706664" cy="1118198"/>
            <a:chOff x="3725195" y="1560211"/>
            <a:chExt cx="1706664" cy="111819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725195" y="2213948"/>
              <a:ext cx="42312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ube 10"/>
            <p:cNvSpPr/>
            <p:nvPr/>
          </p:nvSpPr>
          <p:spPr>
            <a:xfrm>
              <a:off x="4148321" y="1560211"/>
              <a:ext cx="1283538" cy="1118198"/>
            </a:xfrm>
            <a:prstGeom prst="cub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Local Storage</a:t>
              </a:r>
              <a:endParaRPr lang="en-US" sz="20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6864" y="4741818"/>
            <a:ext cx="7396176" cy="1118198"/>
            <a:chOff x="346864" y="4741818"/>
            <a:chExt cx="7396176" cy="1118198"/>
          </a:xfrm>
        </p:grpSpPr>
        <p:sp>
          <p:nvSpPr>
            <p:cNvPr id="18" name="Octagon 17"/>
            <p:cNvSpPr/>
            <p:nvPr/>
          </p:nvSpPr>
          <p:spPr>
            <a:xfrm>
              <a:off x="346864" y="5009041"/>
              <a:ext cx="1529409" cy="658607"/>
            </a:xfrm>
            <a:prstGeom prst="octagon">
              <a:avLst/>
            </a:prstGeom>
            <a:solidFill>
              <a:srgbClr val="008000">
                <a:alpha val="10000"/>
              </a:srgbClr>
            </a:solidFill>
            <a:ln w="25400"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File Read Operator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Octagon 18"/>
            <p:cNvSpPr/>
            <p:nvPr/>
          </p:nvSpPr>
          <p:spPr>
            <a:xfrm>
              <a:off x="2299400" y="5009041"/>
              <a:ext cx="1419710" cy="658607"/>
            </a:xfrm>
            <a:prstGeom prst="octagon">
              <a:avLst/>
            </a:prstGeom>
            <a:solidFill>
              <a:srgbClr val="008000">
                <a:alpha val="10000"/>
              </a:srgbClr>
            </a:solidFill>
            <a:ln w="25400"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Parse Log File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876274" y="5362308"/>
              <a:ext cx="42312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725195" y="5362308"/>
              <a:ext cx="42312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Cube 21"/>
            <p:cNvSpPr/>
            <p:nvPr/>
          </p:nvSpPr>
          <p:spPr>
            <a:xfrm>
              <a:off x="4148321" y="4741818"/>
              <a:ext cx="1283538" cy="1118198"/>
            </a:xfrm>
            <a:prstGeom prst="cub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Local</a:t>
              </a:r>
            </a:p>
            <a:p>
              <a:pPr algn="ctr"/>
              <a:r>
                <a:rPr lang="en-US" sz="2000" b="1" dirty="0" smtClean="0"/>
                <a:t>Storage</a:t>
              </a:r>
              <a:endParaRPr lang="en-US" sz="2000" b="1" dirty="0"/>
            </a:p>
          </p:txBody>
        </p:sp>
        <p:sp>
          <p:nvSpPr>
            <p:cNvPr id="23" name="Octagon 22"/>
            <p:cNvSpPr/>
            <p:nvPr/>
          </p:nvSpPr>
          <p:spPr>
            <a:xfrm>
              <a:off x="6018517" y="5037692"/>
              <a:ext cx="1724523" cy="658607"/>
            </a:xfrm>
            <a:prstGeom prst="octagon">
              <a:avLst/>
            </a:prstGeom>
            <a:solidFill>
              <a:srgbClr val="008000">
                <a:alpha val="10000"/>
              </a:srgbClr>
            </a:solidFill>
            <a:ln w="25400"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Query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Every 10 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371574" y="5362308"/>
              <a:ext cx="646943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230307" y="2547939"/>
            <a:ext cx="1283538" cy="2401463"/>
            <a:chOff x="6230307" y="2547939"/>
            <a:chExt cx="1283538" cy="2401463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775071" y="2547939"/>
              <a:ext cx="0" cy="60728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Cube 16"/>
            <p:cNvSpPr/>
            <p:nvPr/>
          </p:nvSpPr>
          <p:spPr>
            <a:xfrm>
              <a:off x="6230307" y="3125312"/>
              <a:ext cx="1283538" cy="1118198"/>
            </a:xfrm>
            <a:prstGeom prst="cub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Central Storage</a:t>
              </a:r>
              <a:endParaRPr lang="en-US" sz="2000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6775071" y="4263546"/>
              <a:ext cx="0" cy="68585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7513845" y="3659310"/>
            <a:ext cx="1301877" cy="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371574" y="1860681"/>
            <a:ext cx="2371466" cy="658607"/>
            <a:chOff x="5371574" y="1860681"/>
            <a:chExt cx="2371466" cy="658607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371574" y="2213948"/>
              <a:ext cx="646943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ctagon 34"/>
            <p:cNvSpPr/>
            <p:nvPr/>
          </p:nvSpPr>
          <p:spPr>
            <a:xfrm>
              <a:off x="6018517" y="1860681"/>
              <a:ext cx="1724523" cy="658607"/>
            </a:xfrm>
            <a:prstGeom prst="octagon">
              <a:avLst/>
            </a:prstGeom>
            <a:solidFill>
              <a:srgbClr val="008000">
                <a:alpha val="10000"/>
              </a:srgbClr>
            </a:solidFill>
            <a:ln w="25400"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Query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Every 10 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93715" y="2894479"/>
            <a:ext cx="266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Site A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2393715" y="4263546"/>
            <a:ext cx="266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Site B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711769" y="3818488"/>
            <a:ext cx="110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Site 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197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38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JetStream</a:t>
            </a:r>
            <a:r>
              <a:rPr lang="en-US" dirty="0" smtClean="0"/>
              <a:t> is Straightforward to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16181"/>
              </p:ext>
            </p:extLst>
          </p:nvPr>
        </p:nvGraphicFramePr>
        <p:xfrm>
          <a:off x="0" y="1287839"/>
          <a:ext cx="8982711" cy="46802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00849"/>
                <a:gridCol w="2696893"/>
                <a:gridCol w="2484969"/>
              </a:tblGrid>
              <a:tr h="635483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Scenario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 dirty="0" smtClean="0"/>
                        <a:t>Lines of code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BW savings</a:t>
                      </a:r>
                      <a:endParaRPr lang="en-US" sz="3000" dirty="0"/>
                    </a:p>
                  </a:txBody>
                  <a:tcPr/>
                </a:tc>
              </a:tr>
              <a:tr h="55146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Big Requests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22x</a:t>
                      </a:r>
                      <a:endParaRPr lang="en-US" sz="2400" dirty="0"/>
                    </a:p>
                  </a:txBody>
                  <a:tcPr/>
                </a:tc>
              </a:tr>
              <a:tr h="499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Slow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24x</a:t>
                      </a:r>
                      <a:endParaRPr lang="en-US" sz="2400" dirty="0"/>
                    </a:p>
                  </a:txBody>
                  <a:tcPr/>
                </a:tc>
              </a:tr>
              <a:tr h="508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Requests by</a:t>
                      </a:r>
                      <a:r>
                        <a:rPr lang="en-US" sz="2400" baseline="0" dirty="0" smtClean="0"/>
                        <a:t> URL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351x</a:t>
                      </a:r>
                      <a:endParaRPr lang="en-US" sz="2400" dirty="0"/>
                    </a:p>
                  </a:txBody>
                  <a:tcPr/>
                </a:tc>
              </a:tr>
              <a:tr h="483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Success by 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445x</a:t>
                      </a:r>
                      <a:endParaRPr lang="en-US" sz="2400" dirty="0"/>
                    </a:p>
                  </a:txBody>
                  <a:tcPr/>
                </a:tc>
              </a:tr>
              <a:tr h="44861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Latency and</a:t>
                      </a:r>
                      <a:r>
                        <a:rPr lang="en-US" sz="2400" baseline="0" dirty="0" smtClean="0"/>
                        <a:t> size </a:t>
                      </a:r>
                      <a:r>
                        <a:rPr lang="en-US" sz="2400" baseline="0" dirty="0" err="1" smtClean="0"/>
                        <a:t>quantiles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715x</a:t>
                      </a:r>
                      <a:endParaRPr lang="en-US" sz="2400" dirty="0"/>
                    </a:p>
                  </a:txBody>
                  <a:tcPr/>
                </a:tc>
              </a:tr>
              <a:tr h="494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Top 10 </a:t>
                      </a:r>
                      <a:r>
                        <a:rPr lang="en-US" sz="2400" baseline="0" dirty="0" smtClean="0"/>
                        <a:t>domains by period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2300x</a:t>
                      </a:r>
                      <a:endParaRPr lang="en-US" sz="2400" dirty="0"/>
                    </a:p>
                  </a:txBody>
                  <a:tcPr/>
                </a:tc>
              </a:tr>
              <a:tr h="44861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Bad referrers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18600x</a:t>
                      </a:r>
                      <a:endParaRPr lang="en-US" sz="2400" dirty="0"/>
                    </a:p>
                  </a:txBody>
                  <a:tcPr/>
                </a:tc>
              </a:tr>
              <a:tr h="59243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Bandwidth by node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49800x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69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JetStream</a:t>
            </a:r>
            <a:r>
              <a:rPr lang="en-US" dirty="0" smtClean="0"/>
              <a:t>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12425" y="1245228"/>
            <a:ext cx="6779480" cy="3532857"/>
            <a:chOff x="426449" y="3371847"/>
            <a:chExt cx="6779480" cy="353285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255131" y="5774381"/>
              <a:ext cx="59507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255131" y="3573913"/>
              <a:ext cx="0" cy="2200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893800" y="5765931"/>
              <a:ext cx="323710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Time </a:t>
              </a:r>
              <a:r>
                <a:rPr lang="en-US" sz="3200" dirty="0" smtClean="0"/>
                <a:t>[two days]</a:t>
              </a:r>
              <a:endParaRPr lang="en-US" sz="3200" dirty="0"/>
            </a:p>
            <a:p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276443" y="4074739"/>
              <a:ext cx="254455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Bandwidth</a:t>
              </a:r>
            </a:p>
            <a:p>
              <a:endParaRPr lang="en-US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01236" y="2220390"/>
            <a:ext cx="6255014" cy="872956"/>
            <a:chOff x="2451196" y="1531912"/>
            <a:chExt cx="6255013" cy="872956"/>
          </a:xfrm>
        </p:grpSpPr>
        <p:sp>
          <p:nvSpPr>
            <p:cNvPr id="16" name="Freeform 15"/>
            <p:cNvSpPr/>
            <p:nvPr/>
          </p:nvSpPr>
          <p:spPr>
            <a:xfrm>
              <a:off x="2451196" y="1531912"/>
              <a:ext cx="6255013" cy="606861"/>
            </a:xfrm>
            <a:custGeom>
              <a:avLst/>
              <a:gdLst>
                <a:gd name="connsiteX0" fmla="*/ 0 w 6231358"/>
                <a:gd name="connsiteY0" fmla="*/ 63483 h 1660832"/>
                <a:gd name="connsiteX1" fmla="*/ 2288769 w 6231358"/>
                <a:gd name="connsiteY1" fmla="*/ 181629 h 1660832"/>
                <a:gd name="connsiteX2" fmla="*/ 3233809 w 6231358"/>
                <a:gd name="connsiteY2" fmla="*/ 1599380 h 1660832"/>
                <a:gd name="connsiteX3" fmla="*/ 4016420 w 6231358"/>
                <a:gd name="connsiteY3" fmla="*/ 1377856 h 1660832"/>
                <a:gd name="connsiteX4" fmla="*/ 5581643 w 6231358"/>
                <a:gd name="connsiteY4" fmla="*/ 1658452 h 1660832"/>
                <a:gd name="connsiteX5" fmla="*/ 6231358 w 6231358"/>
                <a:gd name="connsiteY5" fmla="*/ 1525538 h 1660832"/>
                <a:gd name="connsiteX0" fmla="*/ 0 w 6231358"/>
                <a:gd name="connsiteY0" fmla="*/ 51434 h 1648783"/>
                <a:gd name="connsiteX1" fmla="*/ 2288769 w 6231358"/>
                <a:gd name="connsiteY1" fmla="*/ 169580 h 1648783"/>
                <a:gd name="connsiteX2" fmla="*/ 4016420 w 6231358"/>
                <a:gd name="connsiteY2" fmla="*/ 1365807 h 1648783"/>
                <a:gd name="connsiteX3" fmla="*/ 5581643 w 6231358"/>
                <a:gd name="connsiteY3" fmla="*/ 1646403 h 1648783"/>
                <a:gd name="connsiteX4" fmla="*/ 6231358 w 6231358"/>
                <a:gd name="connsiteY4" fmla="*/ 1513489 h 1648783"/>
                <a:gd name="connsiteX0" fmla="*/ 0 w 6231358"/>
                <a:gd name="connsiteY0" fmla="*/ 51434 h 1513489"/>
                <a:gd name="connsiteX1" fmla="*/ 2288769 w 6231358"/>
                <a:gd name="connsiteY1" fmla="*/ 169580 h 1513489"/>
                <a:gd name="connsiteX2" fmla="*/ 4016420 w 6231358"/>
                <a:gd name="connsiteY2" fmla="*/ 1365807 h 1513489"/>
                <a:gd name="connsiteX3" fmla="*/ 6231358 w 6231358"/>
                <a:gd name="connsiteY3" fmla="*/ 1513489 h 1513489"/>
                <a:gd name="connsiteX0" fmla="*/ 0 w 5695838"/>
                <a:gd name="connsiteY0" fmla="*/ 51434 h 1473262"/>
                <a:gd name="connsiteX1" fmla="*/ 2288769 w 5695838"/>
                <a:gd name="connsiteY1" fmla="*/ 169580 h 1473262"/>
                <a:gd name="connsiteX2" fmla="*/ 4016420 w 5695838"/>
                <a:gd name="connsiteY2" fmla="*/ 1365807 h 1473262"/>
                <a:gd name="connsiteX3" fmla="*/ 5695838 w 5695838"/>
                <a:gd name="connsiteY3" fmla="*/ 1436992 h 1473262"/>
                <a:gd name="connsiteX0" fmla="*/ 0 w 5695838"/>
                <a:gd name="connsiteY0" fmla="*/ 55158 h 1440716"/>
                <a:gd name="connsiteX1" fmla="*/ 2288769 w 5695838"/>
                <a:gd name="connsiteY1" fmla="*/ 173304 h 1440716"/>
                <a:gd name="connsiteX2" fmla="*/ 5695838 w 5695838"/>
                <a:gd name="connsiteY2" fmla="*/ 1440716 h 1440716"/>
                <a:gd name="connsiteX0" fmla="*/ 0 w 5757040"/>
                <a:gd name="connsiteY0" fmla="*/ 18753 h 302747"/>
                <a:gd name="connsiteX1" fmla="*/ 2288769 w 5757040"/>
                <a:gd name="connsiteY1" fmla="*/ 136899 h 302747"/>
                <a:gd name="connsiteX2" fmla="*/ 5757040 w 5757040"/>
                <a:gd name="connsiteY2" fmla="*/ 302747 h 30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7040" h="302747">
                  <a:moveTo>
                    <a:pt x="0" y="18753"/>
                  </a:moveTo>
                  <a:cubicBezTo>
                    <a:pt x="874900" y="-50166"/>
                    <a:pt x="1329262" y="89567"/>
                    <a:pt x="2288769" y="136899"/>
                  </a:cubicBezTo>
                  <a:cubicBezTo>
                    <a:pt x="3248276" y="184231"/>
                    <a:pt x="5047234" y="38703"/>
                    <a:pt x="5757040" y="302747"/>
                  </a:cubicBezTo>
                </a:path>
              </a:pathLst>
            </a:custGeom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9602" y="1943203"/>
              <a:ext cx="1742418" cy="461665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Available</a:t>
              </a:r>
              <a:endParaRPr lang="en-US" sz="2400" dirty="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2201237" y="1860644"/>
            <a:ext cx="3051207" cy="1467494"/>
          </a:xfrm>
          <a:custGeom>
            <a:avLst/>
            <a:gdLst>
              <a:gd name="connsiteX0" fmla="*/ 0 w 6703878"/>
              <a:gd name="connsiteY0" fmla="*/ 265828 h 698975"/>
              <a:gd name="connsiteX1" fmla="*/ 531585 w 6703878"/>
              <a:gd name="connsiteY1" fmla="*/ 694107 h 698975"/>
              <a:gd name="connsiteX2" fmla="*/ 1004105 w 6703878"/>
              <a:gd name="connsiteY2" fmla="*/ 14768 h 698975"/>
              <a:gd name="connsiteX3" fmla="*/ 2229704 w 6703878"/>
              <a:gd name="connsiteY3" fmla="*/ 531657 h 698975"/>
              <a:gd name="connsiteX4" fmla="*/ 2790822 w 6703878"/>
              <a:gd name="connsiteY4" fmla="*/ 0 h 698975"/>
              <a:gd name="connsiteX5" fmla="*/ 4356044 w 6703878"/>
              <a:gd name="connsiteY5" fmla="*/ 531657 h 698975"/>
              <a:gd name="connsiteX6" fmla="*/ 5552110 w 6703878"/>
              <a:gd name="connsiteY6" fmla="*/ 14768 h 698975"/>
              <a:gd name="connsiteX7" fmla="*/ 6703878 w 6703878"/>
              <a:gd name="connsiteY7" fmla="*/ 413511 h 698975"/>
              <a:gd name="connsiteX0" fmla="*/ 0 w 6703878"/>
              <a:gd name="connsiteY0" fmla="*/ 265828 h 695623"/>
              <a:gd name="connsiteX1" fmla="*/ 531585 w 6703878"/>
              <a:gd name="connsiteY1" fmla="*/ 694107 h 695623"/>
              <a:gd name="connsiteX2" fmla="*/ 2334278 w 6703878"/>
              <a:gd name="connsiteY2" fmla="*/ 412555 h 695623"/>
              <a:gd name="connsiteX3" fmla="*/ 2229704 w 6703878"/>
              <a:gd name="connsiteY3" fmla="*/ 531657 h 695623"/>
              <a:gd name="connsiteX4" fmla="*/ 2790822 w 6703878"/>
              <a:gd name="connsiteY4" fmla="*/ 0 h 695623"/>
              <a:gd name="connsiteX5" fmla="*/ 4356044 w 6703878"/>
              <a:gd name="connsiteY5" fmla="*/ 531657 h 695623"/>
              <a:gd name="connsiteX6" fmla="*/ 5552110 w 6703878"/>
              <a:gd name="connsiteY6" fmla="*/ 14768 h 695623"/>
              <a:gd name="connsiteX7" fmla="*/ 6703878 w 6703878"/>
              <a:gd name="connsiteY7" fmla="*/ 413511 h 695623"/>
              <a:gd name="connsiteX0" fmla="*/ 0 w 6703878"/>
              <a:gd name="connsiteY0" fmla="*/ 541219 h 717256"/>
              <a:gd name="connsiteX1" fmla="*/ 531585 w 6703878"/>
              <a:gd name="connsiteY1" fmla="*/ 694107 h 717256"/>
              <a:gd name="connsiteX2" fmla="*/ 2334278 w 6703878"/>
              <a:gd name="connsiteY2" fmla="*/ 412555 h 717256"/>
              <a:gd name="connsiteX3" fmla="*/ 2229704 w 6703878"/>
              <a:gd name="connsiteY3" fmla="*/ 531657 h 717256"/>
              <a:gd name="connsiteX4" fmla="*/ 2790822 w 6703878"/>
              <a:gd name="connsiteY4" fmla="*/ 0 h 717256"/>
              <a:gd name="connsiteX5" fmla="*/ 4356044 w 6703878"/>
              <a:gd name="connsiteY5" fmla="*/ 531657 h 717256"/>
              <a:gd name="connsiteX6" fmla="*/ 5552110 w 6703878"/>
              <a:gd name="connsiteY6" fmla="*/ 14768 h 717256"/>
              <a:gd name="connsiteX7" fmla="*/ 6703878 w 6703878"/>
              <a:gd name="connsiteY7" fmla="*/ 413511 h 717256"/>
              <a:gd name="connsiteX0" fmla="*/ 0 w 6703878"/>
              <a:gd name="connsiteY0" fmla="*/ 542111 h 718148"/>
              <a:gd name="connsiteX1" fmla="*/ 531585 w 6703878"/>
              <a:gd name="connsiteY1" fmla="*/ 694999 h 718148"/>
              <a:gd name="connsiteX2" fmla="*/ 2334278 w 6703878"/>
              <a:gd name="connsiteY2" fmla="*/ 413447 h 718148"/>
              <a:gd name="connsiteX3" fmla="*/ 2790822 w 6703878"/>
              <a:gd name="connsiteY3" fmla="*/ 892 h 718148"/>
              <a:gd name="connsiteX4" fmla="*/ 4356044 w 6703878"/>
              <a:gd name="connsiteY4" fmla="*/ 532549 h 718148"/>
              <a:gd name="connsiteX5" fmla="*/ 5552110 w 6703878"/>
              <a:gd name="connsiteY5" fmla="*/ 15660 h 718148"/>
              <a:gd name="connsiteX6" fmla="*/ 6703878 w 6703878"/>
              <a:gd name="connsiteY6" fmla="*/ 414403 h 718148"/>
              <a:gd name="connsiteX0" fmla="*/ 0 w 6703878"/>
              <a:gd name="connsiteY0" fmla="*/ 774571 h 950608"/>
              <a:gd name="connsiteX1" fmla="*/ 531585 w 6703878"/>
              <a:gd name="connsiteY1" fmla="*/ 927459 h 950608"/>
              <a:gd name="connsiteX2" fmla="*/ 2334278 w 6703878"/>
              <a:gd name="connsiteY2" fmla="*/ 645907 h 950608"/>
              <a:gd name="connsiteX3" fmla="*/ 2790822 w 6703878"/>
              <a:gd name="connsiteY3" fmla="*/ 233352 h 950608"/>
              <a:gd name="connsiteX4" fmla="*/ 4356044 w 6703878"/>
              <a:gd name="connsiteY4" fmla="*/ 34 h 950608"/>
              <a:gd name="connsiteX5" fmla="*/ 5552110 w 6703878"/>
              <a:gd name="connsiteY5" fmla="*/ 248120 h 950608"/>
              <a:gd name="connsiteX6" fmla="*/ 6703878 w 6703878"/>
              <a:gd name="connsiteY6" fmla="*/ 646863 h 950608"/>
              <a:gd name="connsiteX0" fmla="*/ 0 w 6539659"/>
              <a:gd name="connsiteY0" fmla="*/ 1294613 h 1470650"/>
              <a:gd name="connsiteX1" fmla="*/ 531585 w 6539659"/>
              <a:gd name="connsiteY1" fmla="*/ 1447501 h 1470650"/>
              <a:gd name="connsiteX2" fmla="*/ 2334278 w 6539659"/>
              <a:gd name="connsiteY2" fmla="*/ 1165949 h 1470650"/>
              <a:gd name="connsiteX3" fmla="*/ 2790822 w 6539659"/>
              <a:gd name="connsiteY3" fmla="*/ 753394 h 1470650"/>
              <a:gd name="connsiteX4" fmla="*/ 4356044 w 6539659"/>
              <a:gd name="connsiteY4" fmla="*/ 520076 h 1470650"/>
              <a:gd name="connsiteX5" fmla="*/ 5552110 w 6539659"/>
              <a:gd name="connsiteY5" fmla="*/ 768162 h 1470650"/>
              <a:gd name="connsiteX6" fmla="*/ 6539659 w 6539659"/>
              <a:gd name="connsiteY6" fmla="*/ 4143 h 1470650"/>
              <a:gd name="connsiteX0" fmla="*/ 0 w 6539659"/>
              <a:gd name="connsiteY0" fmla="*/ 1290470 h 1466507"/>
              <a:gd name="connsiteX1" fmla="*/ 531585 w 6539659"/>
              <a:gd name="connsiteY1" fmla="*/ 1443358 h 1466507"/>
              <a:gd name="connsiteX2" fmla="*/ 2334278 w 6539659"/>
              <a:gd name="connsiteY2" fmla="*/ 1161806 h 1466507"/>
              <a:gd name="connsiteX3" fmla="*/ 2790822 w 6539659"/>
              <a:gd name="connsiteY3" fmla="*/ 749251 h 1466507"/>
              <a:gd name="connsiteX4" fmla="*/ 4356044 w 6539659"/>
              <a:gd name="connsiteY4" fmla="*/ 515933 h 1466507"/>
              <a:gd name="connsiteX5" fmla="*/ 5552110 w 6539659"/>
              <a:gd name="connsiteY5" fmla="*/ 764019 h 1466507"/>
              <a:gd name="connsiteX6" fmla="*/ 5733431 w 6539659"/>
              <a:gd name="connsiteY6" fmla="*/ 292937 h 1466507"/>
              <a:gd name="connsiteX7" fmla="*/ 6539659 w 6539659"/>
              <a:gd name="connsiteY7" fmla="*/ 0 h 1466507"/>
              <a:gd name="connsiteX0" fmla="*/ 0 w 6539659"/>
              <a:gd name="connsiteY0" fmla="*/ 1290470 h 1466507"/>
              <a:gd name="connsiteX1" fmla="*/ 531585 w 6539659"/>
              <a:gd name="connsiteY1" fmla="*/ 1443358 h 1466507"/>
              <a:gd name="connsiteX2" fmla="*/ 2334278 w 6539659"/>
              <a:gd name="connsiteY2" fmla="*/ 1161806 h 1466507"/>
              <a:gd name="connsiteX3" fmla="*/ 2790822 w 6539659"/>
              <a:gd name="connsiteY3" fmla="*/ 749251 h 1466507"/>
              <a:gd name="connsiteX4" fmla="*/ 4356044 w 6539659"/>
              <a:gd name="connsiteY4" fmla="*/ 515933 h 1466507"/>
              <a:gd name="connsiteX5" fmla="*/ 5108720 w 6539659"/>
              <a:gd name="connsiteY5" fmla="*/ 488628 h 1466507"/>
              <a:gd name="connsiteX6" fmla="*/ 5733431 w 6539659"/>
              <a:gd name="connsiteY6" fmla="*/ 292937 h 1466507"/>
              <a:gd name="connsiteX7" fmla="*/ 6539659 w 6539659"/>
              <a:gd name="connsiteY7" fmla="*/ 0 h 1466507"/>
              <a:gd name="connsiteX0" fmla="*/ 0 w 6687456"/>
              <a:gd name="connsiteY0" fmla="*/ 1519963 h 1618402"/>
              <a:gd name="connsiteX1" fmla="*/ 679382 w 6687456"/>
              <a:gd name="connsiteY1" fmla="*/ 1443358 h 1618402"/>
              <a:gd name="connsiteX2" fmla="*/ 2482075 w 6687456"/>
              <a:gd name="connsiteY2" fmla="*/ 1161806 h 1618402"/>
              <a:gd name="connsiteX3" fmla="*/ 2938619 w 6687456"/>
              <a:gd name="connsiteY3" fmla="*/ 749251 h 1618402"/>
              <a:gd name="connsiteX4" fmla="*/ 4503841 w 6687456"/>
              <a:gd name="connsiteY4" fmla="*/ 515933 h 1618402"/>
              <a:gd name="connsiteX5" fmla="*/ 5256517 w 6687456"/>
              <a:gd name="connsiteY5" fmla="*/ 488628 h 1618402"/>
              <a:gd name="connsiteX6" fmla="*/ 5881228 w 6687456"/>
              <a:gd name="connsiteY6" fmla="*/ 292937 h 1618402"/>
              <a:gd name="connsiteX7" fmla="*/ 6687456 w 6687456"/>
              <a:gd name="connsiteY7" fmla="*/ 0 h 1618402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503841 w 6687456"/>
              <a:gd name="connsiteY4" fmla="*/ 515933 h 1632151"/>
              <a:gd name="connsiteX5" fmla="*/ 5256517 w 6687456"/>
              <a:gd name="connsiteY5" fmla="*/ 488628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076873 w 6687456"/>
              <a:gd name="connsiteY4" fmla="*/ 194644 h 1632151"/>
              <a:gd name="connsiteX5" fmla="*/ 5256517 w 6687456"/>
              <a:gd name="connsiteY5" fmla="*/ 488628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076873 w 6687456"/>
              <a:gd name="connsiteY4" fmla="*/ 194644 h 1632151"/>
              <a:gd name="connsiteX5" fmla="*/ 5453580 w 6687456"/>
              <a:gd name="connsiteY5" fmla="*/ 259136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713419"/>
              <a:gd name="connsiteY0" fmla="*/ 1355306 h 1467494"/>
              <a:gd name="connsiteX1" fmla="*/ 679382 w 6713419"/>
              <a:gd name="connsiteY1" fmla="*/ 1278701 h 1467494"/>
              <a:gd name="connsiteX2" fmla="*/ 1726668 w 6713419"/>
              <a:gd name="connsiteY2" fmla="*/ 614662 h 1467494"/>
              <a:gd name="connsiteX3" fmla="*/ 2938619 w 6713419"/>
              <a:gd name="connsiteY3" fmla="*/ 584594 h 1467494"/>
              <a:gd name="connsiteX4" fmla="*/ 4076873 w 6713419"/>
              <a:gd name="connsiteY4" fmla="*/ 29987 h 1467494"/>
              <a:gd name="connsiteX5" fmla="*/ 5453580 w 6713419"/>
              <a:gd name="connsiteY5" fmla="*/ 94479 h 1467494"/>
              <a:gd name="connsiteX6" fmla="*/ 5881228 w 6713419"/>
              <a:gd name="connsiteY6" fmla="*/ 128280 h 1467494"/>
              <a:gd name="connsiteX7" fmla="*/ 6713419 w 6713419"/>
              <a:gd name="connsiteY7" fmla="*/ 1202104 h 14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3419" h="1467494">
                <a:moveTo>
                  <a:pt x="0" y="1355306"/>
                </a:moveTo>
                <a:cubicBezTo>
                  <a:pt x="182117" y="1590367"/>
                  <a:pt x="391604" y="1402142"/>
                  <a:pt x="679382" y="1278701"/>
                </a:cubicBezTo>
                <a:cubicBezTo>
                  <a:pt x="967160" y="1155260"/>
                  <a:pt x="1350129" y="730346"/>
                  <a:pt x="1726668" y="614662"/>
                </a:cubicBezTo>
                <a:cubicBezTo>
                  <a:pt x="2103207" y="498978"/>
                  <a:pt x="2546918" y="682040"/>
                  <a:pt x="2938619" y="584594"/>
                </a:cubicBezTo>
                <a:cubicBezTo>
                  <a:pt x="3330320" y="487148"/>
                  <a:pt x="3657713" y="111673"/>
                  <a:pt x="4076873" y="29987"/>
                </a:cubicBezTo>
                <a:cubicBezTo>
                  <a:pt x="4496033" y="-51699"/>
                  <a:pt x="5245911" y="55148"/>
                  <a:pt x="5453580" y="94479"/>
                </a:cubicBezTo>
                <a:cubicBezTo>
                  <a:pt x="5661249" y="133811"/>
                  <a:pt x="5716637" y="255617"/>
                  <a:pt x="5881228" y="128280"/>
                </a:cubicBezTo>
                <a:cubicBezTo>
                  <a:pt x="6045820" y="944"/>
                  <a:pt x="6557152" y="1327424"/>
                  <a:pt x="6713419" y="1202104"/>
                </a:cubicBezTo>
              </a:path>
            </a:pathLst>
          </a:custGeom>
          <a:ln w="25400">
            <a:solidFill>
              <a:srgbClr val="008000"/>
            </a:solidFill>
            <a:headEnd type="non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2593" y="1261469"/>
            <a:ext cx="334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Needed for backhaul</a:t>
            </a:r>
            <a:endParaRPr lang="en-US" sz="2400" dirty="0"/>
          </a:p>
        </p:txBody>
      </p:sp>
      <p:sp>
        <p:nvSpPr>
          <p:cNvPr id="25" name="Freeform 24"/>
          <p:cNvSpPr/>
          <p:nvPr/>
        </p:nvSpPr>
        <p:spPr>
          <a:xfrm>
            <a:off x="5239930" y="1678931"/>
            <a:ext cx="3051207" cy="1467494"/>
          </a:xfrm>
          <a:custGeom>
            <a:avLst/>
            <a:gdLst>
              <a:gd name="connsiteX0" fmla="*/ 0 w 6703878"/>
              <a:gd name="connsiteY0" fmla="*/ 265828 h 698975"/>
              <a:gd name="connsiteX1" fmla="*/ 531585 w 6703878"/>
              <a:gd name="connsiteY1" fmla="*/ 694107 h 698975"/>
              <a:gd name="connsiteX2" fmla="*/ 1004105 w 6703878"/>
              <a:gd name="connsiteY2" fmla="*/ 14768 h 698975"/>
              <a:gd name="connsiteX3" fmla="*/ 2229704 w 6703878"/>
              <a:gd name="connsiteY3" fmla="*/ 531657 h 698975"/>
              <a:gd name="connsiteX4" fmla="*/ 2790822 w 6703878"/>
              <a:gd name="connsiteY4" fmla="*/ 0 h 698975"/>
              <a:gd name="connsiteX5" fmla="*/ 4356044 w 6703878"/>
              <a:gd name="connsiteY5" fmla="*/ 531657 h 698975"/>
              <a:gd name="connsiteX6" fmla="*/ 5552110 w 6703878"/>
              <a:gd name="connsiteY6" fmla="*/ 14768 h 698975"/>
              <a:gd name="connsiteX7" fmla="*/ 6703878 w 6703878"/>
              <a:gd name="connsiteY7" fmla="*/ 413511 h 698975"/>
              <a:gd name="connsiteX0" fmla="*/ 0 w 6703878"/>
              <a:gd name="connsiteY0" fmla="*/ 265828 h 695623"/>
              <a:gd name="connsiteX1" fmla="*/ 531585 w 6703878"/>
              <a:gd name="connsiteY1" fmla="*/ 694107 h 695623"/>
              <a:gd name="connsiteX2" fmla="*/ 2334278 w 6703878"/>
              <a:gd name="connsiteY2" fmla="*/ 412555 h 695623"/>
              <a:gd name="connsiteX3" fmla="*/ 2229704 w 6703878"/>
              <a:gd name="connsiteY3" fmla="*/ 531657 h 695623"/>
              <a:gd name="connsiteX4" fmla="*/ 2790822 w 6703878"/>
              <a:gd name="connsiteY4" fmla="*/ 0 h 695623"/>
              <a:gd name="connsiteX5" fmla="*/ 4356044 w 6703878"/>
              <a:gd name="connsiteY5" fmla="*/ 531657 h 695623"/>
              <a:gd name="connsiteX6" fmla="*/ 5552110 w 6703878"/>
              <a:gd name="connsiteY6" fmla="*/ 14768 h 695623"/>
              <a:gd name="connsiteX7" fmla="*/ 6703878 w 6703878"/>
              <a:gd name="connsiteY7" fmla="*/ 413511 h 695623"/>
              <a:gd name="connsiteX0" fmla="*/ 0 w 6703878"/>
              <a:gd name="connsiteY0" fmla="*/ 541219 h 717256"/>
              <a:gd name="connsiteX1" fmla="*/ 531585 w 6703878"/>
              <a:gd name="connsiteY1" fmla="*/ 694107 h 717256"/>
              <a:gd name="connsiteX2" fmla="*/ 2334278 w 6703878"/>
              <a:gd name="connsiteY2" fmla="*/ 412555 h 717256"/>
              <a:gd name="connsiteX3" fmla="*/ 2229704 w 6703878"/>
              <a:gd name="connsiteY3" fmla="*/ 531657 h 717256"/>
              <a:gd name="connsiteX4" fmla="*/ 2790822 w 6703878"/>
              <a:gd name="connsiteY4" fmla="*/ 0 h 717256"/>
              <a:gd name="connsiteX5" fmla="*/ 4356044 w 6703878"/>
              <a:gd name="connsiteY5" fmla="*/ 531657 h 717256"/>
              <a:gd name="connsiteX6" fmla="*/ 5552110 w 6703878"/>
              <a:gd name="connsiteY6" fmla="*/ 14768 h 717256"/>
              <a:gd name="connsiteX7" fmla="*/ 6703878 w 6703878"/>
              <a:gd name="connsiteY7" fmla="*/ 413511 h 717256"/>
              <a:gd name="connsiteX0" fmla="*/ 0 w 6703878"/>
              <a:gd name="connsiteY0" fmla="*/ 542111 h 718148"/>
              <a:gd name="connsiteX1" fmla="*/ 531585 w 6703878"/>
              <a:gd name="connsiteY1" fmla="*/ 694999 h 718148"/>
              <a:gd name="connsiteX2" fmla="*/ 2334278 w 6703878"/>
              <a:gd name="connsiteY2" fmla="*/ 413447 h 718148"/>
              <a:gd name="connsiteX3" fmla="*/ 2790822 w 6703878"/>
              <a:gd name="connsiteY3" fmla="*/ 892 h 718148"/>
              <a:gd name="connsiteX4" fmla="*/ 4356044 w 6703878"/>
              <a:gd name="connsiteY4" fmla="*/ 532549 h 718148"/>
              <a:gd name="connsiteX5" fmla="*/ 5552110 w 6703878"/>
              <a:gd name="connsiteY5" fmla="*/ 15660 h 718148"/>
              <a:gd name="connsiteX6" fmla="*/ 6703878 w 6703878"/>
              <a:gd name="connsiteY6" fmla="*/ 414403 h 718148"/>
              <a:gd name="connsiteX0" fmla="*/ 0 w 6703878"/>
              <a:gd name="connsiteY0" fmla="*/ 774571 h 950608"/>
              <a:gd name="connsiteX1" fmla="*/ 531585 w 6703878"/>
              <a:gd name="connsiteY1" fmla="*/ 927459 h 950608"/>
              <a:gd name="connsiteX2" fmla="*/ 2334278 w 6703878"/>
              <a:gd name="connsiteY2" fmla="*/ 645907 h 950608"/>
              <a:gd name="connsiteX3" fmla="*/ 2790822 w 6703878"/>
              <a:gd name="connsiteY3" fmla="*/ 233352 h 950608"/>
              <a:gd name="connsiteX4" fmla="*/ 4356044 w 6703878"/>
              <a:gd name="connsiteY4" fmla="*/ 34 h 950608"/>
              <a:gd name="connsiteX5" fmla="*/ 5552110 w 6703878"/>
              <a:gd name="connsiteY5" fmla="*/ 248120 h 950608"/>
              <a:gd name="connsiteX6" fmla="*/ 6703878 w 6703878"/>
              <a:gd name="connsiteY6" fmla="*/ 646863 h 950608"/>
              <a:gd name="connsiteX0" fmla="*/ 0 w 6539659"/>
              <a:gd name="connsiteY0" fmla="*/ 1294613 h 1470650"/>
              <a:gd name="connsiteX1" fmla="*/ 531585 w 6539659"/>
              <a:gd name="connsiteY1" fmla="*/ 1447501 h 1470650"/>
              <a:gd name="connsiteX2" fmla="*/ 2334278 w 6539659"/>
              <a:gd name="connsiteY2" fmla="*/ 1165949 h 1470650"/>
              <a:gd name="connsiteX3" fmla="*/ 2790822 w 6539659"/>
              <a:gd name="connsiteY3" fmla="*/ 753394 h 1470650"/>
              <a:gd name="connsiteX4" fmla="*/ 4356044 w 6539659"/>
              <a:gd name="connsiteY4" fmla="*/ 520076 h 1470650"/>
              <a:gd name="connsiteX5" fmla="*/ 5552110 w 6539659"/>
              <a:gd name="connsiteY5" fmla="*/ 768162 h 1470650"/>
              <a:gd name="connsiteX6" fmla="*/ 6539659 w 6539659"/>
              <a:gd name="connsiteY6" fmla="*/ 4143 h 1470650"/>
              <a:gd name="connsiteX0" fmla="*/ 0 w 6539659"/>
              <a:gd name="connsiteY0" fmla="*/ 1290470 h 1466507"/>
              <a:gd name="connsiteX1" fmla="*/ 531585 w 6539659"/>
              <a:gd name="connsiteY1" fmla="*/ 1443358 h 1466507"/>
              <a:gd name="connsiteX2" fmla="*/ 2334278 w 6539659"/>
              <a:gd name="connsiteY2" fmla="*/ 1161806 h 1466507"/>
              <a:gd name="connsiteX3" fmla="*/ 2790822 w 6539659"/>
              <a:gd name="connsiteY3" fmla="*/ 749251 h 1466507"/>
              <a:gd name="connsiteX4" fmla="*/ 4356044 w 6539659"/>
              <a:gd name="connsiteY4" fmla="*/ 515933 h 1466507"/>
              <a:gd name="connsiteX5" fmla="*/ 5552110 w 6539659"/>
              <a:gd name="connsiteY5" fmla="*/ 764019 h 1466507"/>
              <a:gd name="connsiteX6" fmla="*/ 5733431 w 6539659"/>
              <a:gd name="connsiteY6" fmla="*/ 292937 h 1466507"/>
              <a:gd name="connsiteX7" fmla="*/ 6539659 w 6539659"/>
              <a:gd name="connsiteY7" fmla="*/ 0 h 1466507"/>
              <a:gd name="connsiteX0" fmla="*/ 0 w 6539659"/>
              <a:gd name="connsiteY0" fmla="*/ 1290470 h 1466507"/>
              <a:gd name="connsiteX1" fmla="*/ 531585 w 6539659"/>
              <a:gd name="connsiteY1" fmla="*/ 1443358 h 1466507"/>
              <a:gd name="connsiteX2" fmla="*/ 2334278 w 6539659"/>
              <a:gd name="connsiteY2" fmla="*/ 1161806 h 1466507"/>
              <a:gd name="connsiteX3" fmla="*/ 2790822 w 6539659"/>
              <a:gd name="connsiteY3" fmla="*/ 749251 h 1466507"/>
              <a:gd name="connsiteX4" fmla="*/ 4356044 w 6539659"/>
              <a:gd name="connsiteY4" fmla="*/ 515933 h 1466507"/>
              <a:gd name="connsiteX5" fmla="*/ 5108720 w 6539659"/>
              <a:gd name="connsiteY5" fmla="*/ 488628 h 1466507"/>
              <a:gd name="connsiteX6" fmla="*/ 5733431 w 6539659"/>
              <a:gd name="connsiteY6" fmla="*/ 292937 h 1466507"/>
              <a:gd name="connsiteX7" fmla="*/ 6539659 w 6539659"/>
              <a:gd name="connsiteY7" fmla="*/ 0 h 1466507"/>
              <a:gd name="connsiteX0" fmla="*/ 0 w 6687456"/>
              <a:gd name="connsiteY0" fmla="*/ 1519963 h 1618402"/>
              <a:gd name="connsiteX1" fmla="*/ 679382 w 6687456"/>
              <a:gd name="connsiteY1" fmla="*/ 1443358 h 1618402"/>
              <a:gd name="connsiteX2" fmla="*/ 2482075 w 6687456"/>
              <a:gd name="connsiteY2" fmla="*/ 1161806 h 1618402"/>
              <a:gd name="connsiteX3" fmla="*/ 2938619 w 6687456"/>
              <a:gd name="connsiteY3" fmla="*/ 749251 h 1618402"/>
              <a:gd name="connsiteX4" fmla="*/ 4503841 w 6687456"/>
              <a:gd name="connsiteY4" fmla="*/ 515933 h 1618402"/>
              <a:gd name="connsiteX5" fmla="*/ 5256517 w 6687456"/>
              <a:gd name="connsiteY5" fmla="*/ 488628 h 1618402"/>
              <a:gd name="connsiteX6" fmla="*/ 5881228 w 6687456"/>
              <a:gd name="connsiteY6" fmla="*/ 292937 h 1618402"/>
              <a:gd name="connsiteX7" fmla="*/ 6687456 w 6687456"/>
              <a:gd name="connsiteY7" fmla="*/ 0 h 1618402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503841 w 6687456"/>
              <a:gd name="connsiteY4" fmla="*/ 515933 h 1632151"/>
              <a:gd name="connsiteX5" fmla="*/ 5256517 w 6687456"/>
              <a:gd name="connsiteY5" fmla="*/ 488628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076873 w 6687456"/>
              <a:gd name="connsiteY4" fmla="*/ 194644 h 1632151"/>
              <a:gd name="connsiteX5" fmla="*/ 5256517 w 6687456"/>
              <a:gd name="connsiteY5" fmla="*/ 488628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076873 w 6687456"/>
              <a:gd name="connsiteY4" fmla="*/ 194644 h 1632151"/>
              <a:gd name="connsiteX5" fmla="*/ 5453580 w 6687456"/>
              <a:gd name="connsiteY5" fmla="*/ 259136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713419"/>
              <a:gd name="connsiteY0" fmla="*/ 1355306 h 1467494"/>
              <a:gd name="connsiteX1" fmla="*/ 679382 w 6713419"/>
              <a:gd name="connsiteY1" fmla="*/ 1278701 h 1467494"/>
              <a:gd name="connsiteX2" fmla="*/ 1726668 w 6713419"/>
              <a:gd name="connsiteY2" fmla="*/ 614662 h 1467494"/>
              <a:gd name="connsiteX3" fmla="*/ 2938619 w 6713419"/>
              <a:gd name="connsiteY3" fmla="*/ 584594 h 1467494"/>
              <a:gd name="connsiteX4" fmla="*/ 4076873 w 6713419"/>
              <a:gd name="connsiteY4" fmla="*/ 29987 h 1467494"/>
              <a:gd name="connsiteX5" fmla="*/ 5453580 w 6713419"/>
              <a:gd name="connsiteY5" fmla="*/ 94479 h 1467494"/>
              <a:gd name="connsiteX6" fmla="*/ 5881228 w 6713419"/>
              <a:gd name="connsiteY6" fmla="*/ 128280 h 1467494"/>
              <a:gd name="connsiteX7" fmla="*/ 6713419 w 6713419"/>
              <a:gd name="connsiteY7" fmla="*/ 1202104 h 14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3419" h="1467494">
                <a:moveTo>
                  <a:pt x="0" y="1355306"/>
                </a:moveTo>
                <a:cubicBezTo>
                  <a:pt x="182117" y="1590367"/>
                  <a:pt x="391604" y="1402142"/>
                  <a:pt x="679382" y="1278701"/>
                </a:cubicBezTo>
                <a:cubicBezTo>
                  <a:pt x="967160" y="1155260"/>
                  <a:pt x="1350129" y="730346"/>
                  <a:pt x="1726668" y="614662"/>
                </a:cubicBezTo>
                <a:cubicBezTo>
                  <a:pt x="2103207" y="498978"/>
                  <a:pt x="2546918" y="682040"/>
                  <a:pt x="2938619" y="584594"/>
                </a:cubicBezTo>
                <a:cubicBezTo>
                  <a:pt x="3330320" y="487148"/>
                  <a:pt x="3657713" y="111673"/>
                  <a:pt x="4076873" y="29987"/>
                </a:cubicBezTo>
                <a:cubicBezTo>
                  <a:pt x="4496033" y="-51699"/>
                  <a:pt x="5245911" y="55148"/>
                  <a:pt x="5453580" y="94479"/>
                </a:cubicBezTo>
                <a:cubicBezTo>
                  <a:pt x="5661249" y="133811"/>
                  <a:pt x="5716637" y="255617"/>
                  <a:pt x="5881228" y="128280"/>
                </a:cubicBezTo>
                <a:cubicBezTo>
                  <a:pt x="6045820" y="944"/>
                  <a:pt x="6557152" y="1327424"/>
                  <a:pt x="6713419" y="1202104"/>
                </a:cubicBezTo>
              </a:path>
            </a:pathLst>
          </a:custGeom>
          <a:ln w="25400">
            <a:solidFill>
              <a:srgbClr val="008000"/>
            </a:solidFill>
            <a:headEnd type="non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3869" y="4360477"/>
            <a:ext cx="829830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400" dirty="0" err="1" smtClean="0"/>
              <a:t>JetStream</a:t>
            </a:r>
            <a:r>
              <a:rPr lang="en-US" sz="3400" dirty="0"/>
              <a:t> </a:t>
            </a:r>
            <a:r>
              <a:rPr lang="en-US" sz="3400" dirty="0" smtClean="0"/>
              <a:t>lets programs adapt to shortages and backfill later.</a:t>
            </a:r>
          </a:p>
          <a:p>
            <a:pPr>
              <a:spcAft>
                <a:spcPts val="1800"/>
              </a:spcAft>
            </a:pPr>
            <a:r>
              <a:rPr lang="en-US" sz="3400" dirty="0" smtClean="0"/>
              <a:t>Need new programming abstractions.</a:t>
            </a:r>
            <a:endParaRPr lang="en-US" sz="3400" dirty="0"/>
          </a:p>
        </p:txBody>
      </p:sp>
      <p:sp>
        <p:nvSpPr>
          <p:cNvPr id="32" name="TextBox 31"/>
          <p:cNvSpPr txBox="1"/>
          <p:nvPr/>
        </p:nvSpPr>
        <p:spPr>
          <a:xfrm>
            <a:off x="3434093" y="2609143"/>
            <a:ext cx="264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Used by </a:t>
            </a:r>
            <a:r>
              <a:rPr lang="en-US" sz="2400" b="1" dirty="0" err="1" smtClean="0">
                <a:solidFill>
                  <a:srgbClr val="0000FF"/>
                </a:solidFill>
              </a:rPr>
              <a:t>JetStream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141107" y="2303918"/>
            <a:ext cx="6194538" cy="791080"/>
          </a:xfrm>
          <a:custGeom>
            <a:avLst/>
            <a:gdLst>
              <a:gd name="connsiteX0" fmla="*/ 0 w 6703878"/>
              <a:gd name="connsiteY0" fmla="*/ 265828 h 698975"/>
              <a:gd name="connsiteX1" fmla="*/ 531585 w 6703878"/>
              <a:gd name="connsiteY1" fmla="*/ 694107 h 698975"/>
              <a:gd name="connsiteX2" fmla="*/ 1004105 w 6703878"/>
              <a:gd name="connsiteY2" fmla="*/ 14768 h 698975"/>
              <a:gd name="connsiteX3" fmla="*/ 2229704 w 6703878"/>
              <a:gd name="connsiteY3" fmla="*/ 531657 h 698975"/>
              <a:gd name="connsiteX4" fmla="*/ 2790822 w 6703878"/>
              <a:gd name="connsiteY4" fmla="*/ 0 h 698975"/>
              <a:gd name="connsiteX5" fmla="*/ 4356044 w 6703878"/>
              <a:gd name="connsiteY5" fmla="*/ 531657 h 698975"/>
              <a:gd name="connsiteX6" fmla="*/ 5552110 w 6703878"/>
              <a:gd name="connsiteY6" fmla="*/ 14768 h 698975"/>
              <a:gd name="connsiteX7" fmla="*/ 6703878 w 6703878"/>
              <a:gd name="connsiteY7" fmla="*/ 413511 h 698975"/>
              <a:gd name="connsiteX0" fmla="*/ 0 w 6703878"/>
              <a:gd name="connsiteY0" fmla="*/ 265828 h 695623"/>
              <a:gd name="connsiteX1" fmla="*/ 531585 w 6703878"/>
              <a:gd name="connsiteY1" fmla="*/ 694107 h 695623"/>
              <a:gd name="connsiteX2" fmla="*/ 2334278 w 6703878"/>
              <a:gd name="connsiteY2" fmla="*/ 412555 h 695623"/>
              <a:gd name="connsiteX3" fmla="*/ 2229704 w 6703878"/>
              <a:gd name="connsiteY3" fmla="*/ 531657 h 695623"/>
              <a:gd name="connsiteX4" fmla="*/ 2790822 w 6703878"/>
              <a:gd name="connsiteY4" fmla="*/ 0 h 695623"/>
              <a:gd name="connsiteX5" fmla="*/ 4356044 w 6703878"/>
              <a:gd name="connsiteY5" fmla="*/ 531657 h 695623"/>
              <a:gd name="connsiteX6" fmla="*/ 5552110 w 6703878"/>
              <a:gd name="connsiteY6" fmla="*/ 14768 h 695623"/>
              <a:gd name="connsiteX7" fmla="*/ 6703878 w 6703878"/>
              <a:gd name="connsiteY7" fmla="*/ 413511 h 695623"/>
              <a:gd name="connsiteX0" fmla="*/ 0 w 6703878"/>
              <a:gd name="connsiteY0" fmla="*/ 541219 h 717256"/>
              <a:gd name="connsiteX1" fmla="*/ 531585 w 6703878"/>
              <a:gd name="connsiteY1" fmla="*/ 694107 h 717256"/>
              <a:gd name="connsiteX2" fmla="*/ 2334278 w 6703878"/>
              <a:gd name="connsiteY2" fmla="*/ 412555 h 717256"/>
              <a:gd name="connsiteX3" fmla="*/ 2229704 w 6703878"/>
              <a:gd name="connsiteY3" fmla="*/ 531657 h 717256"/>
              <a:gd name="connsiteX4" fmla="*/ 2790822 w 6703878"/>
              <a:gd name="connsiteY4" fmla="*/ 0 h 717256"/>
              <a:gd name="connsiteX5" fmla="*/ 4356044 w 6703878"/>
              <a:gd name="connsiteY5" fmla="*/ 531657 h 717256"/>
              <a:gd name="connsiteX6" fmla="*/ 5552110 w 6703878"/>
              <a:gd name="connsiteY6" fmla="*/ 14768 h 717256"/>
              <a:gd name="connsiteX7" fmla="*/ 6703878 w 6703878"/>
              <a:gd name="connsiteY7" fmla="*/ 413511 h 717256"/>
              <a:gd name="connsiteX0" fmla="*/ 0 w 6703878"/>
              <a:gd name="connsiteY0" fmla="*/ 542111 h 718148"/>
              <a:gd name="connsiteX1" fmla="*/ 531585 w 6703878"/>
              <a:gd name="connsiteY1" fmla="*/ 694999 h 718148"/>
              <a:gd name="connsiteX2" fmla="*/ 2334278 w 6703878"/>
              <a:gd name="connsiteY2" fmla="*/ 413447 h 718148"/>
              <a:gd name="connsiteX3" fmla="*/ 2790822 w 6703878"/>
              <a:gd name="connsiteY3" fmla="*/ 892 h 718148"/>
              <a:gd name="connsiteX4" fmla="*/ 4356044 w 6703878"/>
              <a:gd name="connsiteY4" fmla="*/ 532549 h 718148"/>
              <a:gd name="connsiteX5" fmla="*/ 5552110 w 6703878"/>
              <a:gd name="connsiteY5" fmla="*/ 15660 h 718148"/>
              <a:gd name="connsiteX6" fmla="*/ 6703878 w 6703878"/>
              <a:gd name="connsiteY6" fmla="*/ 414403 h 718148"/>
              <a:gd name="connsiteX0" fmla="*/ 0 w 6703878"/>
              <a:gd name="connsiteY0" fmla="*/ 774571 h 950608"/>
              <a:gd name="connsiteX1" fmla="*/ 531585 w 6703878"/>
              <a:gd name="connsiteY1" fmla="*/ 927459 h 950608"/>
              <a:gd name="connsiteX2" fmla="*/ 2334278 w 6703878"/>
              <a:gd name="connsiteY2" fmla="*/ 645907 h 950608"/>
              <a:gd name="connsiteX3" fmla="*/ 2790822 w 6703878"/>
              <a:gd name="connsiteY3" fmla="*/ 233352 h 950608"/>
              <a:gd name="connsiteX4" fmla="*/ 4356044 w 6703878"/>
              <a:gd name="connsiteY4" fmla="*/ 34 h 950608"/>
              <a:gd name="connsiteX5" fmla="*/ 5552110 w 6703878"/>
              <a:gd name="connsiteY5" fmla="*/ 248120 h 950608"/>
              <a:gd name="connsiteX6" fmla="*/ 6703878 w 6703878"/>
              <a:gd name="connsiteY6" fmla="*/ 646863 h 950608"/>
              <a:gd name="connsiteX0" fmla="*/ 0 w 6539659"/>
              <a:gd name="connsiteY0" fmla="*/ 1294613 h 1470650"/>
              <a:gd name="connsiteX1" fmla="*/ 531585 w 6539659"/>
              <a:gd name="connsiteY1" fmla="*/ 1447501 h 1470650"/>
              <a:gd name="connsiteX2" fmla="*/ 2334278 w 6539659"/>
              <a:gd name="connsiteY2" fmla="*/ 1165949 h 1470650"/>
              <a:gd name="connsiteX3" fmla="*/ 2790822 w 6539659"/>
              <a:gd name="connsiteY3" fmla="*/ 753394 h 1470650"/>
              <a:gd name="connsiteX4" fmla="*/ 4356044 w 6539659"/>
              <a:gd name="connsiteY4" fmla="*/ 520076 h 1470650"/>
              <a:gd name="connsiteX5" fmla="*/ 5552110 w 6539659"/>
              <a:gd name="connsiteY5" fmla="*/ 768162 h 1470650"/>
              <a:gd name="connsiteX6" fmla="*/ 6539659 w 6539659"/>
              <a:gd name="connsiteY6" fmla="*/ 4143 h 1470650"/>
              <a:gd name="connsiteX0" fmla="*/ 0 w 6539659"/>
              <a:gd name="connsiteY0" fmla="*/ 1290470 h 1466507"/>
              <a:gd name="connsiteX1" fmla="*/ 531585 w 6539659"/>
              <a:gd name="connsiteY1" fmla="*/ 1443358 h 1466507"/>
              <a:gd name="connsiteX2" fmla="*/ 2334278 w 6539659"/>
              <a:gd name="connsiteY2" fmla="*/ 1161806 h 1466507"/>
              <a:gd name="connsiteX3" fmla="*/ 2790822 w 6539659"/>
              <a:gd name="connsiteY3" fmla="*/ 749251 h 1466507"/>
              <a:gd name="connsiteX4" fmla="*/ 4356044 w 6539659"/>
              <a:gd name="connsiteY4" fmla="*/ 515933 h 1466507"/>
              <a:gd name="connsiteX5" fmla="*/ 5552110 w 6539659"/>
              <a:gd name="connsiteY5" fmla="*/ 764019 h 1466507"/>
              <a:gd name="connsiteX6" fmla="*/ 5733431 w 6539659"/>
              <a:gd name="connsiteY6" fmla="*/ 292937 h 1466507"/>
              <a:gd name="connsiteX7" fmla="*/ 6539659 w 6539659"/>
              <a:gd name="connsiteY7" fmla="*/ 0 h 1466507"/>
              <a:gd name="connsiteX0" fmla="*/ 0 w 6539659"/>
              <a:gd name="connsiteY0" fmla="*/ 1290470 h 1466507"/>
              <a:gd name="connsiteX1" fmla="*/ 531585 w 6539659"/>
              <a:gd name="connsiteY1" fmla="*/ 1443358 h 1466507"/>
              <a:gd name="connsiteX2" fmla="*/ 2334278 w 6539659"/>
              <a:gd name="connsiteY2" fmla="*/ 1161806 h 1466507"/>
              <a:gd name="connsiteX3" fmla="*/ 2790822 w 6539659"/>
              <a:gd name="connsiteY3" fmla="*/ 749251 h 1466507"/>
              <a:gd name="connsiteX4" fmla="*/ 4356044 w 6539659"/>
              <a:gd name="connsiteY4" fmla="*/ 515933 h 1466507"/>
              <a:gd name="connsiteX5" fmla="*/ 5108720 w 6539659"/>
              <a:gd name="connsiteY5" fmla="*/ 488628 h 1466507"/>
              <a:gd name="connsiteX6" fmla="*/ 5733431 w 6539659"/>
              <a:gd name="connsiteY6" fmla="*/ 292937 h 1466507"/>
              <a:gd name="connsiteX7" fmla="*/ 6539659 w 6539659"/>
              <a:gd name="connsiteY7" fmla="*/ 0 h 1466507"/>
              <a:gd name="connsiteX0" fmla="*/ 0 w 6687456"/>
              <a:gd name="connsiteY0" fmla="*/ 1519963 h 1618402"/>
              <a:gd name="connsiteX1" fmla="*/ 679382 w 6687456"/>
              <a:gd name="connsiteY1" fmla="*/ 1443358 h 1618402"/>
              <a:gd name="connsiteX2" fmla="*/ 2482075 w 6687456"/>
              <a:gd name="connsiteY2" fmla="*/ 1161806 h 1618402"/>
              <a:gd name="connsiteX3" fmla="*/ 2938619 w 6687456"/>
              <a:gd name="connsiteY3" fmla="*/ 749251 h 1618402"/>
              <a:gd name="connsiteX4" fmla="*/ 4503841 w 6687456"/>
              <a:gd name="connsiteY4" fmla="*/ 515933 h 1618402"/>
              <a:gd name="connsiteX5" fmla="*/ 5256517 w 6687456"/>
              <a:gd name="connsiteY5" fmla="*/ 488628 h 1618402"/>
              <a:gd name="connsiteX6" fmla="*/ 5881228 w 6687456"/>
              <a:gd name="connsiteY6" fmla="*/ 292937 h 1618402"/>
              <a:gd name="connsiteX7" fmla="*/ 6687456 w 6687456"/>
              <a:gd name="connsiteY7" fmla="*/ 0 h 1618402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503841 w 6687456"/>
              <a:gd name="connsiteY4" fmla="*/ 515933 h 1632151"/>
              <a:gd name="connsiteX5" fmla="*/ 5256517 w 6687456"/>
              <a:gd name="connsiteY5" fmla="*/ 488628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076873 w 6687456"/>
              <a:gd name="connsiteY4" fmla="*/ 194644 h 1632151"/>
              <a:gd name="connsiteX5" fmla="*/ 5256517 w 6687456"/>
              <a:gd name="connsiteY5" fmla="*/ 488628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076873 w 6687456"/>
              <a:gd name="connsiteY4" fmla="*/ 194644 h 1632151"/>
              <a:gd name="connsiteX5" fmla="*/ 5453580 w 6687456"/>
              <a:gd name="connsiteY5" fmla="*/ 259136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700437"/>
              <a:gd name="connsiteY0" fmla="*/ 721678 h 1443480"/>
              <a:gd name="connsiteX1" fmla="*/ 692363 w 6700437"/>
              <a:gd name="connsiteY1" fmla="*/ 1443358 h 1443480"/>
              <a:gd name="connsiteX2" fmla="*/ 1739649 w 6700437"/>
              <a:gd name="connsiteY2" fmla="*/ 779319 h 1443480"/>
              <a:gd name="connsiteX3" fmla="*/ 2951600 w 6700437"/>
              <a:gd name="connsiteY3" fmla="*/ 749251 h 1443480"/>
              <a:gd name="connsiteX4" fmla="*/ 4089854 w 6700437"/>
              <a:gd name="connsiteY4" fmla="*/ 194644 h 1443480"/>
              <a:gd name="connsiteX5" fmla="*/ 5466561 w 6700437"/>
              <a:gd name="connsiteY5" fmla="*/ 259136 h 1443480"/>
              <a:gd name="connsiteX6" fmla="*/ 5894209 w 6700437"/>
              <a:gd name="connsiteY6" fmla="*/ 292937 h 1443480"/>
              <a:gd name="connsiteX7" fmla="*/ 6700437 w 6700437"/>
              <a:gd name="connsiteY7" fmla="*/ 0 h 1443480"/>
              <a:gd name="connsiteX0" fmla="*/ 0 w 6700437"/>
              <a:gd name="connsiteY0" fmla="*/ 721678 h 892434"/>
              <a:gd name="connsiteX1" fmla="*/ 757271 w 6700437"/>
              <a:gd name="connsiteY1" fmla="*/ 886977 h 892434"/>
              <a:gd name="connsiteX2" fmla="*/ 1739649 w 6700437"/>
              <a:gd name="connsiteY2" fmla="*/ 779319 h 892434"/>
              <a:gd name="connsiteX3" fmla="*/ 2951600 w 6700437"/>
              <a:gd name="connsiteY3" fmla="*/ 749251 h 892434"/>
              <a:gd name="connsiteX4" fmla="*/ 4089854 w 6700437"/>
              <a:gd name="connsiteY4" fmla="*/ 194644 h 892434"/>
              <a:gd name="connsiteX5" fmla="*/ 5466561 w 6700437"/>
              <a:gd name="connsiteY5" fmla="*/ 259136 h 892434"/>
              <a:gd name="connsiteX6" fmla="*/ 5894209 w 6700437"/>
              <a:gd name="connsiteY6" fmla="*/ 292937 h 892434"/>
              <a:gd name="connsiteX7" fmla="*/ 6700437 w 6700437"/>
              <a:gd name="connsiteY7" fmla="*/ 0 h 892434"/>
              <a:gd name="connsiteX0" fmla="*/ 0 w 6700437"/>
              <a:gd name="connsiteY0" fmla="*/ 721678 h 903665"/>
              <a:gd name="connsiteX1" fmla="*/ 757271 w 6700437"/>
              <a:gd name="connsiteY1" fmla="*/ 886977 h 903665"/>
              <a:gd name="connsiteX2" fmla="*/ 1739649 w 6700437"/>
              <a:gd name="connsiteY2" fmla="*/ 779319 h 903665"/>
              <a:gd name="connsiteX3" fmla="*/ 2951600 w 6700437"/>
              <a:gd name="connsiteY3" fmla="*/ 749251 h 903665"/>
              <a:gd name="connsiteX4" fmla="*/ 4232652 w 6700437"/>
              <a:gd name="connsiteY4" fmla="*/ 884073 h 903665"/>
              <a:gd name="connsiteX5" fmla="*/ 5466561 w 6700437"/>
              <a:gd name="connsiteY5" fmla="*/ 259136 h 903665"/>
              <a:gd name="connsiteX6" fmla="*/ 5894209 w 6700437"/>
              <a:gd name="connsiteY6" fmla="*/ 292937 h 903665"/>
              <a:gd name="connsiteX7" fmla="*/ 6700437 w 6700437"/>
              <a:gd name="connsiteY7" fmla="*/ 0 h 903665"/>
              <a:gd name="connsiteX0" fmla="*/ 0 w 6843236"/>
              <a:gd name="connsiteY0" fmla="*/ 485405 h 667392"/>
              <a:gd name="connsiteX1" fmla="*/ 757271 w 6843236"/>
              <a:gd name="connsiteY1" fmla="*/ 650704 h 667392"/>
              <a:gd name="connsiteX2" fmla="*/ 1739649 w 6843236"/>
              <a:gd name="connsiteY2" fmla="*/ 543046 h 667392"/>
              <a:gd name="connsiteX3" fmla="*/ 2951600 w 6843236"/>
              <a:gd name="connsiteY3" fmla="*/ 512978 h 667392"/>
              <a:gd name="connsiteX4" fmla="*/ 4232652 w 6843236"/>
              <a:gd name="connsiteY4" fmla="*/ 647800 h 667392"/>
              <a:gd name="connsiteX5" fmla="*/ 5466561 w 6843236"/>
              <a:gd name="connsiteY5" fmla="*/ 22863 h 667392"/>
              <a:gd name="connsiteX6" fmla="*/ 5894209 w 6843236"/>
              <a:gd name="connsiteY6" fmla="*/ 56664 h 667392"/>
              <a:gd name="connsiteX7" fmla="*/ 6843236 w 6843236"/>
              <a:gd name="connsiteY7" fmla="*/ 586203 h 667392"/>
              <a:gd name="connsiteX0" fmla="*/ 0 w 6843236"/>
              <a:gd name="connsiteY0" fmla="*/ 462557 h 644544"/>
              <a:gd name="connsiteX1" fmla="*/ 757271 w 6843236"/>
              <a:gd name="connsiteY1" fmla="*/ 627856 h 644544"/>
              <a:gd name="connsiteX2" fmla="*/ 1739649 w 6843236"/>
              <a:gd name="connsiteY2" fmla="*/ 520198 h 644544"/>
              <a:gd name="connsiteX3" fmla="*/ 2951600 w 6843236"/>
              <a:gd name="connsiteY3" fmla="*/ 490130 h 644544"/>
              <a:gd name="connsiteX4" fmla="*/ 4232652 w 6843236"/>
              <a:gd name="connsiteY4" fmla="*/ 624952 h 644544"/>
              <a:gd name="connsiteX5" fmla="*/ 5466561 w 6843236"/>
              <a:gd name="connsiteY5" fmla="*/ 15 h 644544"/>
              <a:gd name="connsiteX6" fmla="*/ 5920173 w 6843236"/>
              <a:gd name="connsiteY6" fmla="*/ 602292 h 644544"/>
              <a:gd name="connsiteX7" fmla="*/ 6843236 w 6843236"/>
              <a:gd name="connsiteY7" fmla="*/ 563355 h 644544"/>
              <a:gd name="connsiteX0" fmla="*/ 0 w 6843236"/>
              <a:gd name="connsiteY0" fmla="*/ 0 h 190498"/>
              <a:gd name="connsiteX1" fmla="*/ 757271 w 6843236"/>
              <a:gd name="connsiteY1" fmla="*/ 165299 h 190498"/>
              <a:gd name="connsiteX2" fmla="*/ 1739649 w 6843236"/>
              <a:gd name="connsiteY2" fmla="*/ 57641 h 190498"/>
              <a:gd name="connsiteX3" fmla="*/ 2951600 w 6843236"/>
              <a:gd name="connsiteY3" fmla="*/ 27573 h 190498"/>
              <a:gd name="connsiteX4" fmla="*/ 4232652 w 6843236"/>
              <a:gd name="connsiteY4" fmla="*/ 162395 h 190498"/>
              <a:gd name="connsiteX5" fmla="*/ 5401653 w 6843236"/>
              <a:gd name="connsiteY5" fmla="*/ 118029 h 190498"/>
              <a:gd name="connsiteX6" fmla="*/ 5920173 w 6843236"/>
              <a:gd name="connsiteY6" fmla="*/ 139735 h 190498"/>
              <a:gd name="connsiteX7" fmla="*/ 6843236 w 6843236"/>
              <a:gd name="connsiteY7" fmla="*/ 100798 h 190498"/>
              <a:gd name="connsiteX0" fmla="*/ 0 w 6843236"/>
              <a:gd name="connsiteY0" fmla="*/ 52644 h 243142"/>
              <a:gd name="connsiteX1" fmla="*/ 796216 w 6843236"/>
              <a:gd name="connsiteY1" fmla="*/ 229 h 243142"/>
              <a:gd name="connsiteX2" fmla="*/ 1739649 w 6843236"/>
              <a:gd name="connsiteY2" fmla="*/ 110285 h 243142"/>
              <a:gd name="connsiteX3" fmla="*/ 2951600 w 6843236"/>
              <a:gd name="connsiteY3" fmla="*/ 80217 h 243142"/>
              <a:gd name="connsiteX4" fmla="*/ 4232652 w 6843236"/>
              <a:gd name="connsiteY4" fmla="*/ 215039 h 243142"/>
              <a:gd name="connsiteX5" fmla="*/ 5401653 w 6843236"/>
              <a:gd name="connsiteY5" fmla="*/ 170673 h 243142"/>
              <a:gd name="connsiteX6" fmla="*/ 5920173 w 6843236"/>
              <a:gd name="connsiteY6" fmla="*/ 192379 h 243142"/>
              <a:gd name="connsiteX7" fmla="*/ 6843236 w 6843236"/>
              <a:gd name="connsiteY7" fmla="*/ 153442 h 243142"/>
              <a:gd name="connsiteX0" fmla="*/ 0 w 6843236"/>
              <a:gd name="connsiteY0" fmla="*/ 64582 h 255080"/>
              <a:gd name="connsiteX1" fmla="*/ 796216 w 6843236"/>
              <a:gd name="connsiteY1" fmla="*/ 12167 h 255080"/>
              <a:gd name="connsiteX2" fmla="*/ 1739649 w 6843236"/>
              <a:gd name="connsiteY2" fmla="*/ 122223 h 255080"/>
              <a:gd name="connsiteX3" fmla="*/ 2951600 w 6843236"/>
              <a:gd name="connsiteY3" fmla="*/ 92155 h 255080"/>
              <a:gd name="connsiteX4" fmla="*/ 4232652 w 6843236"/>
              <a:gd name="connsiteY4" fmla="*/ 226977 h 255080"/>
              <a:gd name="connsiteX5" fmla="*/ 5401653 w 6843236"/>
              <a:gd name="connsiteY5" fmla="*/ 182611 h 255080"/>
              <a:gd name="connsiteX6" fmla="*/ 5920173 w 6843236"/>
              <a:gd name="connsiteY6" fmla="*/ 204317 h 255080"/>
              <a:gd name="connsiteX7" fmla="*/ 6843236 w 6843236"/>
              <a:gd name="connsiteY7" fmla="*/ 165380 h 255080"/>
              <a:gd name="connsiteX0" fmla="*/ 0 w 6843236"/>
              <a:gd name="connsiteY0" fmla="*/ 123488 h 313986"/>
              <a:gd name="connsiteX1" fmla="*/ 796216 w 6843236"/>
              <a:gd name="connsiteY1" fmla="*/ 10597 h 313986"/>
              <a:gd name="connsiteX2" fmla="*/ 1739649 w 6843236"/>
              <a:gd name="connsiteY2" fmla="*/ 181129 h 313986"/>
              <a:gd name="connsiteX3" fmla="*/ 2951600 w 6843236"/>
              <a:gd name="connsiteY3" fmla="*/ 151061 h 313986"/>
              <a:gd name="connsiteX4" fmla="*/ 4232652 w 6843236"/>
              <a:gd name="connsiteY4" fmla="*/ 285883 h 313986"/>
              <a:gd name="connsiteX5" fmla="*/ 5401653 w 6843236"/>
              <a:gd name="connsiteY5" fmla="*/ 241517 h 313986"/>
              <a:gd name="connsiteX6" fmla="*/ 5920173 w 6843236"/>
              <a:gd name="connsiteY6" fmla="*/ 263223 h 313986"/>
              <a:gd name="connsiteX7" fmla="*/ 6843236 w 6843236"/>
              <a:gd name="connsiteY7" fmla="*/ 224286 h 313986"/>
              <a:gd name="connsiteX0" fmla="*/ 0 w 6843236"/>
              <a:gd name="connsiteY0" fmla="*/ 141112 h 331610"/>
              <a:gd name="connsiteX1" fmla="*/ 796216 w 6843236"/>
              <a:gd name="connsiteY1" fmla="*/ 28221 h 331610"/>
              <a:gd name="connsiteX2" fmla="*/ 1739649 w 6843236"/>
              <a:gd name="connsiteY2" fmla="*/ 198753 h 331610"/>
              <a:gd name="connsiteX3" fmla="*/ 2951600 w 6843236"/>
              <a:gd name="connsiteY3" fmla="*/ 168685 h 331610"/>
              <a:gd name="connsiteX4" fmla="*/ 4232652 w 6843236"/>
              <a:gd name="connsiteY4" fmla="*/ 303507 h 331610"/>
              <a:gd name="connsiteX5" fmla="*/ 5401653 w 6843236"/>
              <a:gd name="connsiteY5" fmla="*/ 259141 h 331610"/>
              <a:gd name="connsiteX6" fmla="*/ 5920173 w 6843236"/>
              <a:gd name="connsiteY6" fmla="*/ 280847 h 331610"/>
              <a:gd name="connsiteX7" fmla="*/ 6843236 w 6843236"/>
              <a:gd name="connsiteY7" fmla="*/ 241910 h 331610"/>
              <a:gd name="connsiteX0" fmla="*/ 0 w 6648512"/>
              <a:gd name="connsiteY0" fmla="*/ 141112 h 776469"/>
              <a:gd name="connsiteX1" fmla="*/ 796216 w 6648512"/>
              <a:gd name="connsiteY1" fmla="*/ 28221 h 776469"/>
              <a:gd name="connsiteX2" fmla="*/ 1739649 w 6648512"/>
              <a:gd name="connsiteY2" fmla="*/ 198753 h 776469"/>
              <a:gd name="connsiteX3" fmla="*/ 2951600 w 6648512"/>
              <a:gd name="connsiteY3" fmla="*/ 168685 h 776469"/>
              <a:gd name="connsiteX4" fmla="*/ 4232652 w 6648512"/>
              <a:gd name="connsiteY4" fmla="*/ 303507 h 776469"/>
              <a:gd name="connsiteX5" fmla="*/ 5401653 w 6648512"/>
              <a:gd name="connsiteY5" fmla="*/ 259141 h 776469"/>
              <a:gd name="connsiteX6" fmla="*/ 5920173 w 6648512"/>
              <a:gd name="connsiteY6" fmla="*/ 280847 h 776469"/>
              <a:gd name="connsiteX7" fmla="*/ 6648512 w 6648512"/>
              <a:gd name="connsiteY7" fmla="*/ 762006 h 776469"/>
              <a:gd name="connsiteX0" fmla="*/ 0 w 6648512"/>
              <a:gd name="connsiteY0" fmla="*/ 141112 h 778713"/>
              <a:gd name="connsiteX1" fmla="*/ 796216 w 6648512"/>
              <a:gd name="connsiteY1" fmla="*/ 28221 h 778713"/>
              <a:gd name="connsiteX2" fmla="*/ 1739649 w 6648512"/>
              <a:gd name="connsiteY2" fmla="*/ 198753 h 778713"/>
              <a:gd name="connsiteX3" fmla="*/ 2951600 w 6648512"/>
              <a:gd name="connsiteY3" fmla="*/ 168685 h 778713"/>
              <a:gd name="connsiteX4" fmla="*/ 4232652 w 6648512"/>
              <a:gd name="connsiteY4" fmla="*/ 303507 h 778713"/>
              <a:gd name="connsiteX5" fmla="*/ 5401653 w 6648512"/>
              <a:gd name="connsiteY5" fmla="*/ 259141 h 778713"/>
              <a:gd name="connsiteX6" fmla="*/ 5907192 w 6648512"/>
              <a:gd name="connsiteY6" fmla="*/ 389704 h 778713"/>
              <a:gd name="connsiteX7" fmla="*/ 6648512 w 6648512"/>
              <a:gd name="connsiteY7" fmla="*/ 762006 h 778713"/>
              <a:gd name="connsiteX0" fmla="*/ 0 w 6648512"/>
              <a:gd name="connsiteY0" fmla="*/ 141112 h 789487"/>
              <a:gd name="connsiteX1" fmla="*/ 796216 w 6648512"/>
              <a:gd name="connsiteY1" fmla="*/ 28221 h 789487"/>
              <a:gd name="connsiteX2" fmla="*/ 1739649 w 6648512"/>
              <a:gd name="connsiteY2" fmla="*/ 198753 h 789487"/>
              <a:gd name="connsiteX3" fmla="*/ 2951600 w 6648512"/>
              <a:gd name="connsiteY3" fmla="*/ 168685 h 789487"/>
              <a:gd name="connsiteX4" fmla="*/ 4232652 w 6648512"/>
              <a:gd name="connsiteY4" fmla="*/ 303507 h 789487"/>
              <a:gd name="connsiteX5" fmla="*/ 5401653 w 6648512"/>
              <a:gd name="connsiteY5" fmla="*/ 259141 h 789487"/>
              <a:gd name="connsiteX6" fmla="*/ 5907192 w 6648512"/>
              <a:gd name="connsiteY6" fmla="*/ 389704 h 789487"/>
              <a:gd name="connsiteX7" fmla="*/ 6648512 w 6648512"/>
              <a:gd name="connsiteY7" fmla="*/ 762006 h 789487"/>
              <a:gd name="connsiteX0" fmla="*/ 0 w 6648512"/>
              <a:gd name="connsiteY0" fmla="*/ 141112 h 791080"/>
              <a:gd name="connsiteX1" fmla="*/ 796216 w 6648512"/>
              <a:gd name="connsiteY1" fmla="*/ 28221 h 791080"/>
              <a:gd name="connsiteX2" fmla="*/ 1739649 w 6648512"/>
              <a:gd name="connsiteY2" fmla="*/ 198753 h 791080"/>
              <a:gd name="connsiteX3" fmla="*/ 2951600 w 6648512"/>
              <a:gd name="connsiteY3" fmla="*/ 168685 h 791080"/>
              <a:gd name="connsiteX4" fmla="*/ 4232652 w 6648512"/>
              <a:gd name="connsiteY4" fmla="*/ 303507 h 791080"/>
              <a:gd name="connsiteX5" fmla="*/ 5401653 w 6648512"/>
              <a:gd name="connsiteY5" fmla="*/ 259141 h 791080"/>
              <a:gd name="connsiteX6" fmla="*/ 6348568 w 6648512"/>
              <a:gd name="connsiteY6" fmla="*/ 413894 h 791080"/>
              <a:gd name="connsiteX7" fmla="*/ 6648512 w 6648512"/>
              <a:gd name="connsiteY7" fmla="*/ 762006 h 791080"/>
              <a:gd name="connsiteX0" fmla="*/ 0 w 6648512"/>
              <a:gd name="connsiteY0" fmla="*/ 141112 h 791080"/>
              <a:gd name="connsiteX1" fmla="*/ 796216 w 6648512"/>
              <a:gd name="connsiteY1" fmla="*/ 28221 h 791080"/>
              <a:gd name="connsiteX2" fmla="*/ 1739649 w 6648512"/>
              <a:gd name="connsiteY2" fmla="*/ 198753 h 791080"/>
              <a:gd name="connsiteX3" fmla="*/ 2951600 w 6648512"/>
              <a:gd name="connsiteY3" fmla="*/ 168685 h 791080"/>
              <a:gd name="connsiteX4" fmla="*/ 4232652 w 6648512"/>
              <a:gd name="connsiteY4" fmla="*/ 303507 h 791080"/>
              <a:gd name="connsiteX5" fmla="*/ 5401653 w 6648512"/>
              <a:gd name="connsiteY5" fmla="*/ 259141 h 791080"/>
              <a:gd name="connsiteX6" fmla="*/ 6348568 w 6648512"/>
              <a:gd name="connsiteY6" fmla="*/ 413894 h 791080"/>
              <a:gd name="connsiteX7" fmla="*/ 6648512 w 6648512"/>
              <a:gd name="connsiteY7" fmla="*/ 762006 h 79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8512" h="791080">
                <a:moveTo>
                  <a:pt x="0" y="141112"/>
                </a:moveTo>
                <a:cubicBezTo>
                  <a:pt x="363861" y="61697"/>
                  <a:pt x="493294" y="-53957"/>
                  <a:pt x="796216" y="28221"/>
                </a:cubicBezTo>
                <a:cubicBezTo>
                  <a:pt x="1099138" y="110399"/>
                  <a:pt x="1380418" y="175342"/>
                  <a:pt x="1739649" y="198753"/>
                </a:cubicBezTo>
                <a:cubicBezTo>
                  <a:pt x="2098880" y="222164"/>
                  <a:pt x="2536100" y="151226"/>
                  <a:pt x="2951600" y="168685"/>
                </a:cubicBezTo>
                <a:cubicBezTo>
                  <a:pt x="3367100" y="186144"/>
                  <a:pt x="3824310" y="288431"/>
                  <a:pt x="4232652" y="303507"/>
                </a:cubicBezTo>
                <a:cubicBezTo>
                  <a:pt x="4622319" y="288718"/>
                  <a:pt x="5049000" y="240743"/>
                  <a:pt x="5401653" y="259141"/>
                </a:cubicBezTo>
                <a:cubicBezTo>
                  <a:pt x="5754306" y="277539"/>
                  <a:pt x="6067143" y="383993"/>
                  <a:pt x="6348568" y="413894"/>
                </a:cubicBezTo>
                <a:cubicBezTo>
                  <a:pt x="6617012" y="576844"/>
                  <a:pt x="6492245" y="887326"/>
                  <a:pt x="6648512" y="762006"/>
                </a:cubicBezTo>
              </a:path>
            </a:pathLst>
          </a:custGeom>
          <a:ln w="76200" cmpd="sng">
            <a:solidFill>
              <a:srgbClr val="0000FF"/>
            </a:solidFill>
            <a:prstDash val="dot"/>
            <a:headEnd type="non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6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Backhaul is Intrinsically </a:t>
            </a:r>
            <a:r>
              <a:rPr lang="en-US" dirty="0" smtClean="0"/>
              <a:t>Inefficient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12425" y="1245228"/>
            <a:ext cx="6779480" cy="3532857"/>
            <a:chOff x="426449" y="3371847"/>
            <a:chExt cx="6779480" cy="353285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255131" y="5774381"/>
              <a:ext cx="59507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255131" y="3573913"/>
              <a:ext cx="0" cy="2200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893800" y="5765931"/>
              <a:ext cx="323710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Time </a:t>
              </a:r>
              <a:r>
                <a:rPr lang="en-US" sz="3200" dirty="0" smtClean="0"/>
                <a:t>[two days]</a:t>
              </a:r>
              <a:endParaRPr lang="en-US" sz="3200" dirty="0"/>
            </a:p>
            <a:p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276443" y="4074739"/>
              <a:ext cx="254455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Bandwidth</a:t>
              </a:r>
            </a:p>
            <a:p>
              <a:endParaRPr lang="en-US" sz="32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141108" y="2220390"/>
            <a:ext cx="1237226" cy="606861"/>
          </a:xfrm>
          <a:prstGeom prst="roundRect">
            <a:avLst/>
          </a:prstGeom>
          <a:solidFill>
            <a:srgbClr val="FF6600">
              <a:alpha val="56000"/>
            </a:srgbClr>
          </a:solidFill>
          <a:ln>
            <a:solidFill>
              <a:srgbClr val="FF6600">
                <a:alpha val="25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01236" y="2220390"/>
            <a:ext cx="6255014" cy="872956"/>
            <a:chOff x="2451196" y="1531912"/>
            <a:chExt cx="6255013" cy="872956"/>
          </a:xfrm>
        </p:grpSpPr>
        <p:sp>
          <p:nvSpPr>
            <p:cNvPr id="16" name="Freeform 15"/>
            <p:cNvSpPr/>
            <p:nvPr/>
          </p:nvSpPr>
          <p:spPr>
            <a:xfrm>
              <a:off x="2451196" y="1531912"/>
              <a:ext cx="6255013" cy="606861"/>
            </a:xfrm>
            <a:custGeom>
              <a:avLst/>
              <a:gdLst>
                <a:gd name="connsiteX0" fmla="*/ 0 w 6231358"/>
                <a:gd name="connsiteY0" fmla="*/ 63483 h 1660832"/>
                <a:gd name="connsiteX1" fmla="*/ 2288769 w 6231358"/>
                <a:gd name="connsiteY1" fmla="*/ 181629 h 1660832"/>
                <a:gd name="connsiteX2" fmla="*/ 3233809 w 6231358"/>
                <a:gd name="connsiteY2" fmla="*/ 1599380 h 1660832"/>
                <a:gd name="connsiteX3" fmla="*/ 4016420 w 6231358"/>
                <a:gd name="connsiteY3" fmla="*/ 1377856 h 1660832"/>
                <a:gd name="connsiteX4" fmla="*/ 5581643 w 6231358"/>
                <a:gd name="connsiteY4" fmla="*/ 1658452 h 1660832"/>
                <a:gd name="connsiteX5" fmla="*/ 6231358 w 6231358"/>
                <a:gd name="connsiteY5" fmla="*/ 1525538 h 1660832"/>
                <a:gd name="connsiteX0" fmla="*/ 0 w 6231358"/>
                <a:gd name="connsiteY0" fmla="*/ 51434 h 1648783"/>
                <a:gd name="connsiteX1" fmla="*/ 2288769 w 6231358"/>
                <a:gd name="connsiteY1" fmla="*/ 169580 h 1648783"/>
                <a:gd name="connsiteX2" fmla="*/ 4016420 w 6231358"/>
                <a:gd name="connsiteY2" fmla="*/ 1365807 h 1648783"/>
                <a:gd name="connsiteX3" fmla="*/ 5581643 w 6231358"/>
                <a:gd name="connsiteY3" fmla="*/ 1646403 h 1648783"/>
                <a:gd name="connsiteX4" fmla="*/ 6231358 w 6231358"/>
                <a:gd name="connsiteY4" fmla="*/ 1513489 h 1648783"/>
                <a:gd name="connsiteX0" fmla="*/ 0 w 6231358"/>
                <a:gd name="connsiteY0" fmla="*/ 51434 h 1513489"/>
                <a:gd name="connsiteX1" fmla="*/ 2288769 w 6231358"/>
                <a:gd name="connsiteY1" fmla="*/ 169580 h 1513489"/>
                <a:gd name="connsiteX2" fmla="*/ 4016420 w 6231358"/>
                <a:gd name="connsiteY2" fmla="*/ 1365807 h 1513489"/>
                <a:gd name="connsiteX3" fmla="*/ 6231358 w 6231358"/>
                <a:gd name="connsiteY3" fmla="*/ 1513489 h 1513489"/>
                <a:gd name="connsiteX0" fmla="*/ 0 w 5695838"/>
                <a:gd name="connsiteY0" fmla="*/ 51434 h 1473262"/>
                <a:gd name="connsiteX1" fmla="*/ 2288769 w 5695838"/>
                <a:gd name="connsiteY1" fmla="*/ 169580 h 1473262"/>
                <a:gd name="connsiteX2" fmla="*/ 4016420 w 5695838"/>
                <a:gd name="connsiteY2" fmla="*/ 1365807 h 1473262"/>
                <a:gd name="connsiteX3" fmla="*/ 5695838 w 5695838"/>
                <a:gd name="connsiteY3" fmla="*/ 1436992 h 1473262"/>
                <a:gd name="connsiteX0" fmla="*/ 0 w 5695838"/>
                <a:gd name="connsiteY0" fmla="*/ 55158 h 1440716"/>
                <a:gd name="connsiteX1" fmla="*/ 2288769 w 5695838"/>
                <a:gd name="connsiteY1" fmla="*/ 173304 h 1440716"/>
                <a:gd name="connsiteX2" fmla="*/ 5695838 w 5695838"/>
                <a:gd name="connsiteY2" fmla="*/ 1440716 h 1440716"/>
                <a:gd name="connsiteX0" fmla="*/ 0 w 5757040"/>
                <a:gd name="connsiteY0" fmla="*/ 18753 h 302747"/>
                <a:gd name="connsiteX1" fmla="*/ 2288769 w 5757040"/>
                <a:gd name="connsiteY1" fmla="*/ 136899 h 302747"/>
                <a:gd name="connsiteX2" fmla="*/ 5757040 w 5757040"/>
                <a:gd name="connsiteY2" fmla="*/ 302747 h 30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7040" h="302747">
                  <a:moveTo>
                    <a:pt x="0" y="18753"/>
                  </a:moveTo>
                  <a:cubicBezTo>
                    <a:pt x="874900" y="-50166"/>
                    <a:pt x="1329262" y="89567"/>
                    <a:pt x="2288769" y="136899"/>
                  </a:cubicBezTo>
                  <a:cubicBezTo>
                    <a:pt x="3248276" y="184231"/>
                    <a:pt x="5047234" y="38703"/>
                    <a:pt x="5757040" y="302747"/>
                  </a:cubicBezTo>
                </a:path>
              </a:pathLst>
            </a:custGeom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9602" y="1943203"/>
              <a:ext cx="1742418" cy="461665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Available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144" y="2631681"/>
            <a:ext cx="4469991" cy="2801185"/>
            <a:chOff x="320144" y="2631681"/>
            <a:chExt cx="4469991" cy="2801185"/>
          </a:xfrm>
        </p:grpSpPr>
        <p:sp>
          <p:nvSpPr>
            <p:cNvPr id="18" name="TextBox 17"/>
            <p:cNvSpPr txBox="1"/>
            <p:nvPr/>
          </p:nvSpPr>
          <p:spPr>
            <a:xfrm>
              <a:off x="320144" y="4294093"/>
              <a:ext cx="364192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i="1" dirty="0" smtClean="0"/>
                <a:t>Buyer’s remorse</a:t>
              </a:r>
              <a:r>
                <a:rPr lang="en-US" sz="3400" dirty="0" smtClean="0"/>
                <a:t>: wasted bandwidth</a:t>
              </a:r>
              <a:endParaRPr lang="en-US" sz="3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620762" y="2631681"/>
              <a:ext cx="1064381" cy="1577462"/>
            </a:xfrm>
            <a:prstGeom prst="straightConnector1">
              <a:avLst/>
            </a:prstGeom>
            <a:ln>
              <a:solidFill>
                <a:srgbClr val="00003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201236" y="2827251"/>
              <a:ext cx="2588899" cy="1609242"/>
            </a:xfrm>
            <a:prstGeom prst="straightConnector1">
              <a:avLst/>
            </a:prstGeom>
            <a:ln>
              <a:solidFill>
                <a:srgbClr val="00003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6490312" y="1678931"/>
            <a:ext cx="1437673" cy="745365"/>
          </a:xfrm>
          <a:prstGeom prst="roundRect">
            <a:avLst/>
          </a:prstGeom>
          <a:solidFill>
            <a:srgbClr val="3366FF">
              <a:alpha val="49000"/>
            </a:srgbClr>
          </a:solidFill>
          <a:ln>
            <a:solidFill>
              <a:srgbClr val="FF6600">
                <a:alpha val="25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790135" y="2220390"/>
            <a:ext cx="3896665" cy="3759311"/>
            <a:chOff x="4790135" y="2220390"/>
            <a:chExt cx="3896665" cy="3759311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6490312" y="2271366"/>
              <a:ext cx="0" cy="2409493"/>
            </a:xfrm>
            <a:prstGeom prst="straightConnector1">
              <a:avLst/>
            </a:prstGeom>
            <a:ln>
              <a:solidFill>
                <a:srgbClr val="00003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790135" y="4317708"/>
              <a:ext cx="3896665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i="1" dirty="0" smtClean="0"/>
                <a:t>Analyst’s remorse</a:t>
              </a:r>
              <a:r>
                <a:rPr lang="en-US" sz="3400" dirty="0" smtClean="0"/>
                <a:t>: system overload or</a:t>
              </a:r>
            </a:p>
            <a:p>
              <a:r>
                <a:rPr lang="en-US" sz="3400" dirty="0" smtClean="0"/>
                <a:t>missing data</a:t>
              </a:r>
              <a:endParaRPr lang="en-US" sz="3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5055169" y="2220390"/>
              <a:ext cx="961716" cy="2130782"/>
            </a:xfrm>
            <a:prstGeom prst="straightConnector1">
              <a:avLst/>
            </a:prstGeom>
            <a:ln>
              <a:solidFill>
                <a:srgbClr val="00003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 28"/>
          <p:cNvSpPr/>
          <p:nvPr/>
        </p:nvSpPr>
        <p:spPr>
          <a:xfrm>
            <a:off x="2201237" y="1860644"/>
            <a:ext cx="3051207" cy="1467494"/>
          </a:xfrm>
          <a:custGeom>
            <a:avLst/>
            <a:gdLst>
              <a:gd name="connsiteX0" fmla="*/ 0 w 6703878"/>
              <a:gd name="connsiteY0" fmla="*/ 265828 h 698975"/>
              <a:gd name="connsiteX1" fmla="*/ 531585 w 6703878"/>
              <a:gd name="connsiteY1" fmla="*/ 694107 h 698975"/>
              <a:gd name="connsiteX2" fmla="*/ 1004105 w 6703878"/>
              <a:gd name="connsiteY2" fmla="*/ 14768 h 698975"/>
              <a:gd name="connsiteX3" fmla="*/ 2229704 w 6703878"/>
              <a:gd name="connsiteY3" fmla="*/ 531657 h 698975"/>
              <a:gd name="connsiteX4" fmla="*/ 2790822 w 6703878"/>
              <a:gd name="connsiteY4" fmla="*/ 0 h 698975"/>
              <a:gd name="connsiteX5" fmla="*/ 4356044 w 6703878"/>
              <a:gd name="connsiteY5" fmla="*/ 531657 h 698975"/>
              <a:gd name="connsiteX6" fmla="*/ 5552110 w 6703878"/>
              <a:gd name="connsiteY6" fmla="*/ 14768 h 698975"/>
              <a:gd name="connsiteX7" fmla="*/ 6703878 w 6703878"/>
              <a:gd name="connsiteY7" fmla="*/ 413511 h 698975"/>
              <a:gd name="connsiteX0" fmla="*/ 0 w 6703878"/>
              <a:gd name="connsiteY0" fmla="*/ 265828 h 695623"/>
              <a:gd name="connsiteX1" fmla="*/ 531585 w 6703878"/>
              <a:gd name="connsiteY1" fmla="*/ 694107 h 695623"/>
              <a:gd name="connsiteX2" fmla="*/ 2334278 w 6703878"/>
              <a:gd name="connsiteY2" fmla="*/ 412555 h 695623"/>
              <a:gd name="connsiteX3" fmla="*/ 2229704 w 6703878"/>
              <a:gd name="connsiteY3" fmla="*/ 531657 h 695623"/>
              <a:gd name="connsiteX4" fmla="*/ 2790822 w 6703878"/>
              <a:gd name="connsiteY4" fmla="*/ 0 h 695623"/>
              <a:gd name="connsiteX5" fmla="*/ 4356044 w 6703878"/>
              <a:gd name="connsiteY5" fmla="*/ 531657 h 695623"/>
              <a:gd name="connsiteX6" fmla="*/ 5552110 w 6703878"/>
              <a:gd name="connsiteY6" fmla="*/ 14768 h 695623"/>
              <a:gd name="connsiteX7" fmla="*/ 6703878 w 6703878"/>
              <a:gd name="connsiteY7" fmla="*/ 413511 h 695623"/>
              <a:gd name="connsiteX0" fmla="*/ 0 w 6703878"/>
              <a:gd name="connsiteY0" fmla="*/ 541219 h 717256"/>
              <a:gd name="connsiteX1" fmla="*/ 531585 w 6703878"/>
              <a:gd name="connsiteY1" fmla="*/ 694107 h 717256"/>
              <a:gd name="connsiteX2" fmla="*/ 2334278 w 6703878"/>
              <a:gd name="connsiteY2" fmla="*/ 412555 h 717256"/>
              <a:gd name="connsiteX3" fmla="*/ 2229704 w 6703878"/>
              <a:gd name="connsiteY3" fmla="*/ 531657 h 717256"/>
              <a:gd name="connsiteX4" fmla="*/ 2790822 w 6703878"/>
              <a:gd name="connsiteY4" fmla="*/ 0 h 717256"/>
              <a:gd name="connsiteX5" fmla="*/ 4356044 w 6703878"/>
              <a:gd name="connsiteY5" fmla="*/ 531657 h 717256"/>
              <a:gd name="connsiteX6" fmla="*/ 5552110 w 6703878"/>
              <a:gd name="connsiteY6" fmla="*/ 14768 h 717256"/>
              <a:gd name="connsiteX7" fmla="*/ 6703878 w 6703878"/>
              <a:gd name="connsiteY7" fmla="*/ 413511 h 717256"/>
              <a:gd name="connsiteX0" fmla="*/ 0 w 6703878"/>
              <a:gd name="connsiteY0" fmla="*/ 542111 h 718148"/>
              <a:gd name="connsiteX1" fmla="*/ 531585 w 6703878"/>
              <a:gd name="connsiteY1" fmla="*/ 694999 h 718148"/>
              <a:gd name="connsiteX2" fmla="*/ 2334278 w 6703878"/>
              <a:gd name="connsiteY2" fmla="*/ 413447 h 718148"/>
              <a:gd name="connsiteX3" fmla="*/ 2790822 w 6703878"/>
              <a:gd name="connsiteY3" fmla="*/ 892 h 718148"/>
              <a:gd name="connsiteX4" fmla="*/ 4356044 w 6703878"/>
              <a:gd name="connsiteY4" fmla="*/ 532549 h 718148"/>
              <a:gd name="connsiteX5" fmla="*/ 5552110 w 6703878"/>
              <a:gd name="connsiteY5" fmla="*/ 15660 h 718148"/>
              <a:gd name="connsiteX6" fmla="*/ 6703878 w 6703878"/>
              <a:gd name="connsiteY6" fmla="*/ 414403 h 718148"/>
              <a:gd name="connsiteX0" fmla="*/ 0 w 6703878"/>
              <a:gd name="connsiteY0" fmla="*/ 774571 h 950608"/>
              <a:gd name="connsiteX1" fmla="*/ 531585 w 6703878"/>
              <a:gd name="connsiteY1" fmla="*/ 927459 h 950608"/>
              <a:gd name="connsiteX2" fmla="*/ 2334278 w 6703878"/>
              <a:gd name="connsiteY2" fmla="*/ 645907 h 950608"/>
              <a:gd name="connsiteX3" fmla="*/ 2790822 w 6703878"/>
              <a:gd name="connsiteY3" fmla="*/ 233352 h 950608"/>
              <a:gd name="connsiteX4" fmla="*/ 4356044 w 6703878"/>
              <a:gd name="connsiteY4" fmla="*/ 34 h 950608"/>
              <a:gd name="connsiteX5" fmla="*/ 5552110 w 6703878"/>
              <a:gd name="connsiteY5" fmla="*/ 248120 h 950608"/>
              <a:gd name="connsiteX6" fmla="*/ 6703878 w 6703878"/>
              <a:gd name="connsiteY6" fmla="*/ 646863 h 950608"/>
              <a:gd name="connsiteX0" fmla="*/ 0 w 6539659"/>
              <a:gd name="connsiteY0" fmla="*/ 1294613 h 1470650"/>
              <a:gd name="connsiteX1" fmla="*/ 531585 w 6539659"/>
              <a:gd name="connsiteY1" fmla="*/ 1447501 h 1470650"/>
              <a:gd name="connsiteX2" fmla="*/ 2334278 w 6539659"/>
              <a:gd name="connsiteY2" fmla="*/ 1165949 h 1470650"/>
              <a:gd name="connsiteX3" fmla="*/ 2790822 w 6539659"/>
              <a:gd name="connsiteY3" fmla="*/ 753394 h 1470650"/>
              <a:gd name="connsiteX4" fmla="*/ 4356044 w 6539659"/>
              <a:gd name="connsiteY4" fmla="*/ 520076 h 1470650"/>
              <a:gd name="connsiteX5" fmla="*/ 5552110 w 6539659"/>
              <a:gd name="connsiteY5" fmla="*/ 768162 h 1470650"/>
              <a:gd name="connsiteX6" fmla="*/ 6539659 w 6539659"/>
              <a:gd name="connsiteY6" fmla="*/ 4143 h 1470650"/>
              <a:gd name="connsiteX0" fmla="*/ 0 w 6539659"/>
              <a:gd name="connsiteY0" fmla="*/ 1290470 h 1466507"/>
              <a:gd name="connsiteX1" fmla="*/ 531585 w 6539659"/>
              <a:gd name="connsiteY1" fmla="*/ 1443358 h 1466507"/>
              <a:gd name="connsiteX2" fmla="*/ 2334278 w 6539659"/>
              <a:gd name="connsiteY2" fmla="*/ 1161806 h 1466507"/>
              <a:gd name="connsiteX3" fmla="*/ 2790822 w 6539659"/>
              <a:gd name="connsiteY3" fmla="*/ 749251 h 1466507"/>
              <a:gd name="connsiteX4" fmla="*/ 4356044 w 6539659"/>
              <a:gd name="connsiteY4" fmla="*/ 515933 h 1466507"/>
              <a:gd name="connsiteX5" fmla="*/ 5552110 w 6539659"/>
              <a:gd name="connsiteY5" fmla="*/ 764019 h 1466507"/>
              <a:gd name="connsiteX6" fmla="*/ 5733431 w 6539659"/>
              <a:gd name="connsiteY6" fmla="*/ 292937 h 1466507"/>
              <a:gd name="connsiteX7" fmla="*/ 6539659 w 6539659"/>
              <a:gd name="connsiteY7" fmla="*/ 0 h 1466507"/>
              <a:gd name="connsiteX0" fmla="*/ 0 w 6539659"/>
              <a:gd name="connsiteY0" fmla="*/ 1290470 h 1466507"/>
              <a:gd name="connsiteX1" fmla="*/ 531585 w 6539659"/>
              <a:gd name="connsiteY1" fmla="*/ 1443358 h 1466507"/>
              <a:gd name="connsiteX2" fmla="*/ 2334278 w 6539659"/>
              <a:gd name="connsiteY2" fmla="*/ 1161806 h 1466507"/>
              <a:gd name="connsiteX3" fmla="*/ 2790822 w 6539659"/>
              <a:gd name="connsiteY3" fmla="*/ 749251 h 1466507"/>
              <a:gd name="connsiteX4" fmla="*/ 4356044 w 6539659"/>
              <a:gd name="connsiteY4" fmla="*/ 515933 h 1466507"/>
              <a:gd name="connsiteX5" fmla="*/ 5108720 w 6539659"/>
              <a:gd name="connsiteY5" fmla="*/ 488628 h 1466507"/>
              <a:gd name="connsiteX6" fmla="*/ 5733431 w 6539659"/>
              <a:gd name="connsiteY6" fmla="*/ 292937 h 1466507"/>
              <a:gd name="connsiteX7" fmla="*/ 6539659 w 6539659"/>
              <a:gd name="connsiteY7" fmla="*/ 0 h 1466507"/>
              <a:gd name="connsiteX0" fmla="*/ 0 w 6687456"/>
              <a:gd name="connsiteY0" fmla="*/ 1519963 h 1618402"/>
              <a:gd name="connsiteX1" fmla="*/ 679382 w 6687456"/>
              <a:gd name="connsiteY1" fmla="*/ 1443358 h 1618402"/>
              <a:gd name="connsiteX2" fmla="*/ 2482075 w 6687456"/>
              <a:gd name="connsiteY2" fmla="*/ 1161806 h 1618402"/>
              <a:gd name="connsiteX3" fmla="*/ 2938619 w 6687456"/>
              <a:gd name="connsiteY3" fmla="*/ 749251 h 1618402"/>
              <a:gd name="connsiteX4" fmla="*/ 4503841 w 6687456"/>
              <a:gd name="connsiteY4" fmla="*/ 515933 h 1618402"/>
              <a:gd name="connsiteX5" fmla="*/ 5256517 w 6687456"/>
              <a:gd name="connsiteY5" fmla="*/ 488628 h 1618402"/>
              <a:gd name="connsiteX6" fmla="*/ 5881228 w 6687456"/>
              <a:gd name="connsiteY6" fmla="*/ 292937 h 1618402"/>
              <a:gd name="connsiteX7" fmla="*/ 6687456 w 6687456"/>
              <a:gd name="connsiteY7" fmla="*/ 0 h 1618402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503841 w 6687456"/>
              <a:gd name="connsiteY4" fmla="*/ 515933 h 1632151"/>
              <a:gd name="connsiteX5" fmla="*/ 5256517 w 6687456"/>
              <a:gd name="connsiteY5" fmla="*/ 488628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076873 w 6687456"/>
              <a:gd name="connsiteY4" fmla="*/ 194644 h 1632151"/>
              <a:gd name="connsiteX5" fmla="*/ 5256517 w 6687456"/>
              <a:gd name="connsiteY5" fmla="*/ 488628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076873 w 6687456"/>
              <a:gd name="connsiteY4" fmla="*/ 194644 h 1632151"/>
              <a:gd name="connsiteX5" fmla="*/ 5453580 w 6687456"/>
              <a:gd name="connsiteY5" fmla="*/ 259136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713419"/>
              <a:gd name="connsiteY0" fmla="*/ 1355306 h 1467494"/>
              <a:gd name="connsiteX1" fmla="*/ 679382 w 6713419"/>
              <a:gd name="connsiteY1" fmla="*/ 1278701 h 1467494"/>
              <a:gd name="connsiteX2" fmla="*/ 1726668 w 6713419"/>
              <a:gd name="connsiteY2" fmla="*/ 614662 h 1467494"/>
              <a:gd name="connsiteX3" fmla="*/ 2938619 w 6713419"/>
              <a:gd name="connsiteY3" fmla="*/ 584594 h 1467494"/>
              <a:gd name="connsiteX4" fmla="*/ 4076873 w 6713419"/>
              <a:gd name="connsiteY4" fmla="*/ 29987 h 1467494"/>
              <a:gd name="connsiteX5" fmla="*/ 5453580 w 6713419"/>
              <a:gd name="connsiteY5" fmla="*/ 94479 h 1467494"/>
              <a:gd name="connsiteX6" fmla="*/ 5881228 w 6713419"/>
              <a:gd name="connsiteY6" fmla="*/ 128280 h 1467494"/>
              <a:gd name="connsiteX7" fmla="*/ 6713419 w 6713419"/>
              <a:gd name="connsiteY7" fmla="*/ 1202104 h 14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3419" h="1467494">
                <a:moveTo>
                  <a:pt x="0" y="1355306"/>
                </a:moveTo>
                <a:cubicBezTo>
                  <a:pt x="182117" y="1590367"/>
                  <a:pt x="391604" y="1402142"/>
                  <a:pt x="679382" y="1278701"/>
                </a:cubicBezTo>
                <a:cubicBezTo>
                  <a:pt x="967160" y="1155260"/>
                  <a:pt x="1350129" y="730346"/>
                  <a:pt x="1726668" y="614662"/>
                </a:cubicBezTo>
                <a:cubicBezTo>
                  <a:pt x="2103207" y="498978"/>
                  <a:pt x="2546918" y="682040"/>
                  <a:pt x="2938619" y="584594"/>
                </a:cubicBezTo>
                <a:cubicBezTo>
                  <a:pt x="3330320" y="487148"/>
                  <a:pt x="3657713" y="111673"/>
                  <a:pt x="4076873" y="29987"/>
                </a:cubicBezTo>
                <a:cubicBezTo>
                  <a:pt x="4496033" y="-51699"/>
                  <a:pt x="5245911" y="55148"/>
                  <a:pt x="5453580" y="94479"/>
                </a:cubicBezTo>
                <a:cubicBezTo>
                  <a:pt x="5661249" y="133811"/>
                  <a:pt x="5716637" y="255617"/>
                  <a:pt x="5881228" y="128280"/>
                </a:cubicBezTo>
                <a:cubicBezTo>
                  <a:pt x="6045820" y="944"/>
                  <a:pt x="6557152" y="1327424"/>
                  <a:pt x="6713419" y="1202104"/>
                </a:cubicBezTo>
              </a:path>
            </a:pathLst>
          </a:custGeom>
          <a:ln w="25400">
            <a:solidFill>
              <a:srgbClr val="008000"/>
            </a:solidFill>
            <a:headEnd type="non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2593" y="1261469"/>
            <a:ext cx="334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Needed for backhaul</a:t>
            </a:r>
            <a:endParaRPr lang="en-US" sz="2400" dirty="0"/>
          </a:p>
        </p:txBody>
      </p:sp>
      <p:sp>
        <p:nvSpPr>
          <p:cNvPr id="25" name="Freeform 24"/>
          <p:cNvSpPr/>
          <p:nvPr/>
        </p:nvSpPr>
        <p:spPr>
          <a:xfrm>
            <a:off x="5239930" y="1678931"/>
            <a:ext cx="3051207" cy="1467494"/>
          </a:xfrm>
          <a:custGeom>
            <a:avLst/>
            <a:gdLst>
              <a:gd name="connsiteX0" fmla="*/ 0 w 6703878"/>
              <a:gd name="connsiteY0" fmla="*/ 265828 h 698975"/>
              <a:gd name="connsiteX1" fmla="*/ 531585 w 6703878"/>
              <a:gd name="connsiteY1" fmla="*/ 694107 h 698975"/>
              <a:gd name="connsiteX2" fmla="*/ 1004105 w 6703878"/>
              <a:gd name="connsiteY2" fmla="*/ 14768 h 698975"/>
              <a:gd name="connsiteX3" fmla="*/ 2229704 w 6703878"/>
              <a:gd name="connsiteY3" fmla="*/ 531657 h 698975"/>
              <a:gd name="connsiteX4" fmla="*/ 2790822 w 6703878"/>
              <a:gd name="connsiteY4" fmla="*/ 0 h 698975"/>
              <a:gd name="connsiteX5" fmla="*/ 4356044 w 6703878"/>
              <a:gd name="connsiteY5" fmla="*/ 531657 h 698975"/>
              <a:gd name="connsiteX6" fmla="*/ 5552110 w 6703878"/>
              <a:gd name="connsiteY6" fmla="*/ 14768 h 698975"/>
              <a:gd name="connsiteX7" fmla="*/ 6703878 w 6703878"/>
              <a:gd name="connsiteY7" fmla="*/ 413511 h 698975"/>
              <a:gd name="connsiteX0" fmla="*/ 0 w 6703878"/>
              <a:gd name="connsiteY0" fmla="*/ 265828 h 695623"/>
              <a:gd name="connsiteX1" fmla="*/ 531585 w 6703878"/>
              <a:gd name="connsiteY1" fmla="*/ 694107 h 695623"/>
              <a:gd name="connsiteX2" fmla="*/ 2334278 w 6703878"/>
              <a:gd name="connsiteY2" fmla="*/ 412555 h 695623"/>
              <a:gd name="connsiteX3" fmla="*/ 2229704 w 6703878"/>
              <a:gd name="connsiteY3" fmla="*/ 531657 h 695623"/>
              <a:gd name="connsiteX4" fmla="*/ 2790822 w 6703878"/>
              <a:gd name="connsiteY4" fmla="*/ 0 h 695623"/>
              <a:gd name="connsiteX5" fmla="*/ 4356044 w 6703878"/>
              <a:gd name="connsiteY5" fmla="*/ 531657 h 695623"/>
              <a:gd name="connsiteX6" fmla="*/ 5552110 w 6703878"/>
              <a:gd name="connsiteY6" fmla="*/ 14768 h 695623"/>
              <a:gd name="connsiteX7" fmla="*/ 6703878 w 6703878"/>
              <a:gd name="connsiteY7" fmla="*/ 413511 h 695623"/>
              <a:gd name="connsiteX0" fmla="*/ 0 w 6703878"/>
              <a:gd name="connsiteY0" fmla="*/ 541219 h 717256"/>
              <a:gd name="connsiteX1" fmla="*/ 531585 w 6703878"/>
              <a:gd name="connsiteY1" fmla="*/ 694107 h 717256"/>
              <a:gd name="connsiteX2" fmla="*/ 2334278 w 6703878"/>
              <a:gd name="connsiteY2" fmla="*/ 412555 h 717256"/>
              <a:gd name="connsiteX3" fmla="*/ 2229704 w 6703878"/>
              <a:gd name="connsiteY3" fmla="*/ 531657 h 717256"/>
              <a:gd name="connsiteX4" fmla="*/ 2790822 w 6703878"/>
              <a:gd name="connsiteY4" fmla="*/ 0 h 717256"/>
              <a:gd name="connsiteX5" fmla="*/ 4356044 w 6703878"/>
              <a:gd name="connsiteY5" fmla="*/ 531657 h 717256"/>
              <a:gd name="connsiteX6" fmla="*/ 5552110 w 6703878"/>
              <a:gd name="connsiteY6" fmla="*/ 14768 h 717256"/>
              <a:gd name="connsiteX7" fmla="*/ 6703878 w 6703878"/>
              <a:gd name="connsiteY7" fmla="*/ 413511 h 717256"/>
              <a:gd name="connsiteX0" fmla="*/ 0 w 6703878"/>
              <a:gd name="connsiteY0" fmla="*/ 542111 h 718148"/>
              <a:gd name="connsiteX1" fmla="*/ 531585 w 6703878"/>
              <a:gd name="connsiteY1" fmla="*/ 694999 h 718148"/>
              <a:gd name="connsiteX2" fmla="*/ 2334278 w 6703878"/>
              <a:gd name="connsiteY2" fmla="*/ 413447 h 718148"/>
              <a:gd name="connsiteX3" fmla="*/ 2790822 w 6703878"/>
              <a:gd name="connsiteY3" fmla="*/ 892 h 718148"/>
              <a:gd name="connsiteX4" fmla="*/ 4356044 w 6703878"/>
              <a:gd name="connsiteY4" fmla="*/ 532549 h 718148"/>
              <a:gd name="connsiteX5" fmla="*/ 5552110 w 6703878"/>
              <a:gd name="connsiteY5" fmla="*/ 15660 h 718148"/>
              <a:gd name="connsiteX6" fmla="*/ 6703878 w 6703878"/>
              <a:gd name="connsiteY6" fmla="*/ 414403 h 718148"/>
              <a:gd name="connsiteX0" fmla="*/ 0 w 6703878"/>
              <a:gd name="connsiteY0" fmla="*/ 774571 h 950608"/>
              <a:gd name="connsiteX1" fmla="*/ 531585 w 6703878"/>
              <a:gd name="connsiteY1" fmla="*/ 927459 h 950608"/>
              <a:gd name="connsiteX2" fmla="*/ 2334278 w 6703878"/>
              <a:gd name="connsiteY2" fmla="*/ 645907 h 950608"/>
              <a:gd name="connsiteX3" fmla="*/ 2790822 w 6703878"/>
              <a:gd name="connsiteY3" fmla="*/ 233352 h 950608"/>
              <a:gd name="connsiteX4" fmla="*/ 4356044 w 6703878"/>
              <a:gd name="connsiteY4" fmla="*/ 34 h 950608"/>
              <a:gd name="connsiteX5" fmla="*/ 5552110 w 6703878"/>
              <a:gd name="connsiteY5" fmla="*/ 248120 h 950608"/>
              <a:gd name="connsiteX6" fmla="*/ 6703878 w 6703878"/>
              <a:gd name="connsiteY6" fmla="*/ 646863 h 950608"/>
              <a:gd name="connsiteX0" fmla="*/ 0 w 6539659"/>
              <a:gd name="connsiteY0" fmla="*/ 1294613 h 1470650"/>
              <a:gd name="connsiteX1" fmla="*/ 531585 w 6539659"/>
              <a:gd name="connsiteY1" fmla="*/ 1447501 h 1470650"/>
              <a:gd name="connsiteX2" fmla="*/ 2334278 w 6539659"/>
              <a:gd name="connsiteY2" fmla="*/ 1165949 h 1470650"/>
              <a:gd name="connsiteX3" fmla="*/ 2790822 w 6539659"/>
              <a:gd name="connsiteY3" fmla="*/ 753394 h 1470650"/>
              <a:gd name="connsiteX4" fmla="*/ 4356044 w 6539659"/>
              <a:gd name="connsiteY4" fmla="*/ 520076 h 1470650"/>
              <a:gd name="connsiteX5" fmla="*/ 5552110 w 6539659"/>
              <a:gd name="connsiteY5" fmla="*/ 768162 h 1470650"/>
              <a:gd name="connsiteX6" fmla="*/ 6539659 w 6539659"/>
              <a:gd name="connsiteY6" fmla="*/ 4143 h 1470650"/>
              <a:gd name="connsiteX0" fmla="*/ 0 w 6539659"/>
              <a:gd name="connsiteY0" fmla="*/ 1290470 h 1466507"/>
              <a:gd name="connsiteX1" fmla="*/ 531585 w 6539659"/>
              <a:gd name="connsiteY1" fmla="*/ 1443358 h 1466507"/>
              <a:gd name="connsiteX2" fmla="*/ 2334278 w 6539659"/>
              <a:gd name="connsiteY2" fmla="*/ 1161806 h 1466507"/>
              <a:gd name="connsiteX3" fmla="*/ 2790822 w 6539659"/>
              <a:gd name="connsiteY3" fmla="*/ 749251 h 1466507"/>
              <a:gd name="connsiteX4" fmla="*/ 4356044 w 6539659"/>
              <a:gd name="connsiteY4" fmla="*/ 515933 h 1466507"/>
              <a:gd name="connsiteX5" fmla="*/ 5552110 w 6539659"/>
              <a:gd name="connsiteY5" fmla="*/ 764019 h 1466507"/>
              <a:gd name="connsiteX6" fmla="*/ 5733431 w 6539659"/>
              <a:gd name="connsiteY6" fmla="*/ 292937 h 1466507"/>
              <a:gd name="connsiteX7" fmla="*/ 6539659 w 6539659"/>
              <a:gd name="connsiteY7" fmla="*/ 0 h 1466507"/>
              <a:gd name="connsiteX0" fmla="*/ 0 w 6539659"/>
              <a:gd name="connsiteY0" fmla="*/ 1290470 h 1466507"/>
              <a:gd name="connsiteX1" fmla="*/ 531585 w 6539659"/>
              <a:gd name="connsiteY1" fmla="*/ 1443358 h 1466507"/>
              <a:gd name="connsiteX2" fmla="*/ 2334278 w 6539659"/>
              <a:gd name="connsiteY2" fmla="*/ 1161806 h 1466507"/>
              <a:gd name="connsiteX3" fmla="*/ 2790822 w 6539659"/>
              <a:gd name="connsiteY3" fmla="*/ 749251 h 1466507"/>
              <a:gd name="connsiteX4" fmla="*/ 4356044 w 6539659"/>
              <a:gd name="connsiteY4" fmla="*/ 515933 h 1466507"/>
              <a:gd name="connsiteX5" fmla="*/ 5108720 w 6539659"/>
              <a:gd name="connsiteY5" fmla="*/ 488628 h 1466507"/>
              <a:gd name="connsiteX6" fmla="*/ 5733431 w 6539659"/>
              <a:gd name="connsiteY6" fmla="*/ 292937 h 1466507"/>
              <a:gd name="connsiteX7" fmla="*/ 6539659 w 6539659"/>
              <a:gd name="connsiteY7" fmla="*/ 0 h 1466507"/>
              <a:gd name="connsiteX0" fmla="*/ 0 w 6687456"/>
              <a:gd name="connsiteY0" fmla="*/ 1519963 h 1618402"/>
              <a:gd name="connsiteX1" fmla="*/ 679382 w 6687456"/>
              <a:gd name="connsiteY1" fmla="*/ 1443358 h 1618402"/>
              <a:gd name="connsiteX2" fmla="*/ 2482075 w 6687456"/>
              <a:gd name="connsiteY2" fmla="*/ 1161806 h 1618402"/>
              <a:gd name="connsiteX3" fmla="*/ 2938619 w 6687456"/>
              <a:gd name="connsiteY3" fmla="*/ 749251 h 1618402"/>
              <a:gd name="connsiteX4" fmla="*/ 4503841 w 6687456"/>
              <a:gd name="connsiteY4" fmla="*/ 515933 h 1618402"/>
              <a:gd name="connsiteX5" fmla="*/ 5256517 w 6687456"/>
              <a:gd name="connsiteY5" fmla="*/ 488628 h 1618402"/>
              <a:gd name="connsiteX6" fmla="*/ 5881228 w 6687456"/>
              <a:gd name="connsiteY6" fmla="*/ 292937 h 1618402"/>
              <a:gd name="connsiteX7" fmla="*/ 6687456 w 6687456"/>
              <a:gd name="connsiteY7" fmla="*/ 0 h 1618402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503841 w 6687456"/>
              <a:gd name="connsiteY4" fmla="*/ 515933 h 1632151"/>
              <a:gd name="connsiteX5" fmla="*/ 5256517 w 6687456"/>
              <a:gd name="connsiteY5" fmla="*/ 488628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076873 w 6687456"/>
              <a:gd name="connsiteY4" fmla="*/ 194644 h 1632151"/>
              <a:gd name="connsiteX5" fmla="*/ 5256517 w 6687456"/>
              <a:gd name="connsiteY5" fmla="*/ 488628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687456"/>
              <a:gd name="connsiteY0" fmla="*/ 1519963 h 1632151"/>
              <a:gd name="connsiteX1" fmla="*/ 679382 w 6687456"/>
              <a:gd name="connsiteY1" fmla="*/ 1443358 h 1632151"/>
              <a:gd name="connsiteX2" fmla="*/ 1726668 w 6687456"/>
              <a:gd name="connsiteY2" fmla="*/ 779319 h 1632151"/>
              <a:gd name="connsiteX3" fmla="*/ 2938619 w 6687456"/>
              <a:gd name="connsiteY3" fmla="*/ 749251 h 1632151"/>
              <a:gd name="connsiteX4" fmla="*/ 4076873 w 6687456"/>
              <a:gd name="connsiteY4" fmla="*/ 194644 h 1632151"/>
              <a:gd name="connsiteX5" fmla="*/ 5453580 w 6687456"/>
              <a:gd name="connsiteY5" fmla="*/ 259136 h 1632151"/>
              <a:gd name="connsiteX6" fmla="*/ 5881228 w 6687456"/>
              <a:gd name="connsiteY6" fmla="*/ 292937 h 1632151"/>
              <a:gd name="connsiteX7" fmla="*/ 6687456 w 6687456"/>
              <a:gd name="connsiteY7" fmla="*/ 0 h 1632151"/>
              <a:gd name="connsiteX0" fmla="*/ 0 w 6713419"/>
              <a:gd name="connsiteY0" fmla="*/ 1355306 h 1467494"/>
              <a:gd name="connsiteX1" fmla="*/ 679382 w 6713419"/>
              <a:gd name="connsiteY1" fmla="*/ 1278701 h 1467494"/>
              <a:gd name="connsiteX2" fmla="*/ 1726668 w 6713419"/>
              <a:gd name="connsiteY2" fmla="*/ 614662 h 1467494"/>
              <a:gd name="connsiteX3" fmla="*/ 2938619 w 6713419"/>
              <a:gd name="connsiteY3" fmla="*/ 584594 h 1467494"/>
              <a:gd name="connsiteX4" fmla="*/ 4076873 w 6713419"/>
              <a:gd name="connsiteY4" fmla="*/ 29987 h 1467494"/>
              <a:gd name="connsiteX5" fmla="*/ 5453580 w 6713419"/>
              <a:gd name="connsiteY5" fmla="*/ 94479 h 1467494"/>
              <a:gd name="connsiteX6" fmla="*/ 5881228 w 6713419"/>
              <a:gd name="connsiteY6" fmla="*/ 128280 h 1467494"/>
              <a:gd name="connsiteX7" fmla="*/ 6713419 w 6713419"/>
              <a:gd name="connsiteY7" fmla="*/ 1202104 h 14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3419" h="1467494">
                <a:moveTo>
                  <a:pt x="0" y="1355306"/>
                </a:moveTo>
                <a:cubicBezTo>
                  <a:pt x="182117" y="1590367"/>
                  <a:pt x="391604" y="1402142"/>
                  <a:pt x="679382" y="1278701"/>
                </a:cubicBezTo>
                <a:cubicBezTo>
                  <a:pt x="967160" y="1155260"/>
                  <a:pt x="1350129" y="730346"/>
                  <a:pt x="1726668" y="614662"/>
                </a:cubicBezTo>
                <a:cubicBezTo>
                  <a:pt x="2103207" y="498978"/>
                  <a:pt x="2546918" y="682040"/>
                  <a:pt x="2938619" y="584594"/>
                </a:cubicBezTo>
                <a:cubicBezTo>
                  <a:pt x="3330320" y="487148"/>
                  <a:pt x="3657713" y="111673"/>
                  <a:pt x="4076873" y="29987"/>
                </a:cubicBezTo>
                <a:cubicBezTo>
                  <a:pt x="4496033" y="-51699"/>
                  <a:pt x="5245911" y="55148"/>
                  <a:pt x="5453580" y="94479"/>
                </a:cubicBezTo>
                <a:cubicBezTo>
                  <a:pt x="5661249" y="133811"/>
                  <a:pt x="5716637" y="255617"/>
                  <a:pt x="5881228" y="128280"/>
                </a:cubicBezTo>
                <a:cubicBezTo>
                  <a:pt x="6045820" y="944"/>
                  <a:pt x="6557152" y="1327424"/>
                  <a:pt x="6713419" y="1202104"/>
                </a:cubicBezTo>
              </a:path>
            </a:pathLst>
          </a:custGeom>
          <a:ln w="25400">
            <a:solidFill>
              <a:srgbClr val="008000"/>
            </a:solidFill>
            <a:headEnd type="non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48222" y="1678931"/>
            <a:ext cx="1437673" cy="745365"/>
          </a:xfrm>
          <a:prstGeom prst="roundRect">
            <a:avLst/>
          </a:prstGeom>
          <a:solidFill>
            <a:srgbClr val="3366FF">
              <a:alpha val="49000"/>
            </a:srgbClr>
          </a:solidFill>
          <a:ln>
            <a:solidFill>
              <a:srgbClr val="FF6600">
                <a:alpha val="25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6" name="Rounded Rectangle 35"/>
          <p:cNvSpPr/>
          <p:nvPr/>
        </p:nvSpPr>
        <p:spPr>
          <a:xfrm>
            <a:off x="4932060" y="2486485"/>
            <a:ext cx="838231" cy="606861"/>
          </a:xfrm>
          <a:prstGeom prst="roundRect">
            <a:avLst/>
          </a:prstGeom>
          <a:solidFill>
            <a:srgbClr val="FF6600">
              <a:alpha val="56000"/>
            </a:srgbClr>
          </a:solidFill>
          <a:ln>
            <a:solidFill>
              <a:srgbClr val="FF6600">
                <a:alpha val="25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61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6" grpId="0" animBg="1"/>
      <p:bldP spid="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15" y="1387362"/>
            <a:ext cx="1524708" cy="1144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7" y="3174648"/>
            <a:ext cx="1169685" cy="116968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019905" y="1862677"/>
            <a:ext cx="964310" cy="0"/>
          </a:xfrm>
          <a:prstGeom prst="straightConnector1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94741" y="3703676"/>
            <a:ext cx="786250" cy="55815"/>
          </a:xfrm>
          <a:prstGeom prst="straightConnector1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07295" y="4344333"/>
            <a:ext cx="406448" cy="377910"/>
          </a:xfrm>
          <a:prstGeom prst="straightConnector1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86060"/>
            <a:ext cx="1999343" cy="1324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4" y="1338246"/>
            <a:ext cx="1179286" cy="1179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91" y="2943730"/>
            <a:ext cx="1524708" cy="1144917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20" idx="1"/>
          </p:cNvCxnSpPr>
          <p:nvPr/>
        </p:nvCxnSpPr>
        <p:spPr>
          <a:xfrm flipV="1">
            <a:off x="4167432" y="2371272"/>
            <a:ext cx="1644291" cy="1332405"/>
          </a:xfrm>
          <a:prstGeom prst="straightConnector1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23" y="1798813"/>
            <a:ext cx="1524708" cy="114491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4508923" y="1855328"/>
            <a:ext cx="1302800" cy="339232"/>
          </a:xfrm>
          <a:prstGeom prst="straightConnector1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4828609" y="3420110"/>
            <a:ext cx="3908510" cy="1646467"/>
          </a:xfrm>
          <a:prstGeom prst="wedgeRectCallout">
            <a:avLst>
              <a:gd name="adj1" fmla="val -23132"/>
              <a:gd name="adj2" fmla="val -786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Storage abstraction that allows flexible aggregation inside the streaming system</a:t>
            </a:r>
            <a:endParaRPr lang="en-US" sz="2400" dirty="0"/>
          </a:p>
        </p:txBody>
      </p:sp>
      <p:sp>
        <p:nvSpPr>
          <p:cNvPr id="22" name="Rectangular Callout 21"/>
          <p:cNvSpPr/>
          <p:nvPr/>
        </p:nvSpPr>
        <p:spPr>
          <a:xfrm>
            <a:off x="3096289" y="5351021"/>
            <a:ext cx="3968618" cy="1111631"/>
          </a:xfrm>
          <a:prstGeom prst="wedgeRectCallout">
            <a:avLst>
              <a:gd name="adj1" fmla="val -51952"/>
              <a:gd name="adj2" fmla="val -1291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Dynamic adjustment of data quality to match bandwidth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840395"/>
      </p:ext>
    </p:extLst>
  </p:cSld>
  <p:clrMapOvr>
    <a:masterClrMapping/>
  </p:clrMapOvr>
  <p:transition xmlns:p14="http://schemas.microsoft.com/office/powerpoint/2010/main" advTm="1653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Costs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30212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Amazon EC2 bandwidth:   $0.05 per GB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Wireless broadband: $2 per GB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Cell phone broadband (ATT/Verizon): $6 per GB</a:t>
            </a:r>
          </a:p>
          <a:p>
            <a:pPr lvl="1"/>
            <a:r>
              <a:rPr lang="en-US" dirty="0" smtClean="0"/>
              <a:t>(Other providers are similar)</a:t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 smtClean="0"/>
              <a:t>Satellite Bandwidth   $200 - $460 per GB</a:t>
            </a:r>
          </a:p>
          <a:p>
            <a:pPr lvl="1"/>
            <a:r>
              <a:rPr lang="en-US" dirty="0" smtClean="0"/>
              <a:t>May drop to ~$20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3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Processing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8B23F-F3C9-EE49-991F-E5D2CA2FB25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32902" y="5262682"/>
            <a:ext cx="8162249" cy="14465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200" dirty="0" smtClean="0"/>
              <a:t>Filtering (count &gt; 100)</a:t>
            </a:r>
          </a:p>
          <a:p>
            <a:r>
              <a:rPr lang="en-US" sz="2200" dirty="0" smtClean="0"/>
              <a:t>Sampling (drop 90% of data)</a:t>
            </a:r>
          </a:p>
          <a:p>
            <a:r>
              <a:rPr lang="en-US" sz="2200" dirty="0" smtClean="0"/>
              <a:t>Image Compression</a:t>
            </a:r>
          </a:p>
          <a:p>
            <a:endParaRPr lang="en-US" sz="2200" dirty="0"/>
          </a:p>
          <a:p>
            <a:r>
              <a:rPr lang="en-US" sz="2200" dirty="0" err="1" smtClean="0"/>
              <a:t>Quantiles</a:t>
            </a:r>
            <a:r>
              <a:rPr lang="en-US" sz="2200" dirty="0" smtClean="0"/>
              <a:t> (95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percentile)</a:t>
            </a:r>
          </a:p>
          <a:p>
            <a:r>
              <a:rPr lang="en-US" sz="2200" dirty="0" smtClean="0"/>
              <a:t>Query stored data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60884" y="1977581"/>
            <a:ext cx="266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Site A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614178" y="4910274"/>
            <a:ext cx="350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Some Operators in </a:t>
            </a:r>
            <a:r>
              <a:rPr lang="en-US" b="1" dirty="0" err="1" smtClean="0"/>
              <a:t>JetStream</a:t>
            </a:r>
            <a:r>
              <a:rPr lang="en-US" b="1" dirty="0" smtClean="0"/>
              <a:t>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6986" y="1734114"/>
            <a:ext cx="4693898" cy="1368133"/>
            <a:chOff x="566986" y="2060688"/>
            <a:chExt cx="4693898" cy="1368133"/>
          </a:xfrm>
        </p:grpSpPr>
        <p:sp>
          <p:nvSpPr>
            <p:cNvPr id="9" name="Octagon 8"/>
            <p:cNvSpPr/>
            <p:nvPr/>
          </p:nvSpPr>
          <p:spPr>
            <a:xfrm>
              <a:off x="3761707" y="2379166"/>
              <a:ext cx="1499177" cy="691276"/>
            </a:xfrm>
            <a:prstGeom prst="octagon">
              <a:avLst/>
            </a:prstGeom>
            <a:solidFill>
              <a:srgbClr val="008000">
                <a:alpha val="10000"/>
              </a:srgbClr>
            </a:solidFill>
            <a:ln w="25400"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Stream Operators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326279" y="2732868"/>
              <a:ext cx="435428" cy="0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035499" y="2257925"/>
              <a:ext cx="766691" cy="407966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035499" y="2795196"/>
              <a:ext cx="766691" cy="0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1035499" y="2899177"/>
              <a:ext cx="766691" cy="385195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82974" y="2544700"/>
              <a:ext cx="136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Input Data</a:t>
              </a:r>
              <a:endParaRPr lang="en-US" sz="2000" dirty="0"/>
            </a:p>
          </p:txBody>
        </p:sp>
        <p:sp>
          <p:nvSpPr>
            <p:cNvPr id="33" name="Octagon 32"/>
            <p:cNvSpPr/>
            <p:nvPr/>
          </p:nvSpPr>
          <p:spPr>
            <a:xfrm>
              <a:off x="1802190" y="2387230"/>
              <a:ext cx="1499177" cy="691276"/>
            </a:xfrm>
            <a:prstGeom prst="octagon">
              <a:avLst/>
            </a:prstGeom>
            <a:solidFill>
              <a:srgbClr val="008000">
                <a:alpha val="10000"/>
              </a:srgbClr>
            </a:solidFill>
            <a:ln w="25400"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Stream Operators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7370" y="3223635"/>
            <a:ext cx="4708470" cy="1368133"/>
            <a:chOff x="547370" y="3586495"/>
            <a:chExt cx="4708470" cy="1368133"/>
          </a:xfrm>
        </p:grpSpPr>
        <p:sp>
          <p:nvSpPr>
            <p:cNvPr id="26" name="TextBox 25"/>
            <p:cNvSpPr txBox="1"/>
            <p:nvPr/>
          </p:nvSpPr>
          <p:spPr>
            <a:xfrm rot="16200000">
              <a:off x="63358" y="4070507"/>
              <a:ext cx="136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Input Data</a:t>
              </a:r>
              <a:endParaRPr lang="en-US" sz="20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015883" y="3735665"/>
              <a:ext cx="766691" cy="301612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015883" y="4166582"/>
              <a:ext cx="766691" cy="0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015883" y="4270563"/>
              <a:ext cx="766691" cy="386381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ctagon 28"/>
            <p:cNvSpPr/>
            <p:nvPr/>
          </p:nvSpPr>
          <p:spPr>
            <a:xfrm>
              <a:off x="3756663" y="3850951"/>
              <a:ext cx="1499177" cy="691276"/>
            </a:xfrm>
            <a:prstGeom prst="octagon">
              <a:avLst/>
            </a:prstGeom>
            <a:solidFill>
              <a:srgbClr val="008000">
                <a:alpha val="10000"/>
              </a:srgbClr>
            </a:solidFill>
            <a:ln w="25400"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Stream Operators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301619" y="4177299"/>
              <a:ext cx="435428" cy="0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ctagon 34"/>
            <p:cNvSpPr/>
            <p:nvPr/>
          </p:nvSpPr>
          <p:spPr>
            <a:xfrm>
              <a:off x="1777530" y="3831661"/>
              <a:ext cx="1499177" cy="691276"/>
            </a:xfrm>
            <a:prstGeom prst="octagon">
              <a:avLst/>
            </a:prstGeom>
            <a:solidFill>
              <a:srgbClr val="008000">
                <a:alpha val="10000"/>
              </a:srgbClr>
            </a:solidFill>
            <a:ln w="25400"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Stream Operators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60884" y="4275775"/>
            <a:ext cx="266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Site B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60884" y="2398230"/>
            <a:ext cx="2613639" cy="1478746"/>
            <a:chOff x="5260884" y="2724804"/>
            <a:chExt cx="2613639" cy="1478746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260884" y="2724804"/>
              <a:ext cx="678293" cy="899900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ctagon 31"/>
            <p:cNvSpPr/>
            <p:nvPr/>
          </p:nvSpPr>
          <p:spPr>
            <a:xfrm>
              <a:off x="5939177" y="3290794"/>
              <a:ext cx="1479544" cy="581935"/>
            </a:xfrm>
            <a:prstGeom prst="octagon">
              <a:avLst/>
            </a:prstGeom>
            <a:solidFill>
              <a:srgbClr val="008000">
                <a:alpha val="10000"/>
              </a:srgbClr>
            </a:solidFill>
            <a:ln w="25400"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Stream Operator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260884" y="3606778"/>
              <a:ext cx="678293" cy="596772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439095" y="3586495"/>
              <a:ext cx="435428" cy="0"/>
            </a:xfrm>
            <a:prstGeom prst="straightConnector1">
              <a:avLst/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58561" y="2439246"/>
            <a:ext cx="123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Site </a:t>
            </a:r>
            <a:r>
              <a:rPr 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6835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2"/>
      <p:bldP spid="31" grpId="0"/>
      <p:bldP spid="3" grpId="0"/>
      <p:bldP spid="36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JetStream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3869" y="1447800"/>
            <a:ext cx="8500743" cy="4572000"/>
          </a:xfrm>
        </p:spPr>
        <p:txBody>
          <a:bodyPr>
            <a:normAutofit fontScale="92500" lnSpcReduction="10000"/>
          </a:bodyPr>
          <a:lstStyle/>
          <a:p>
            <a:pPr marL="320040" lvl="1" indent="0">
              <a:spcAft>
                <a:spcPts val="4200"/>
              </a:spcAft>
              <a:buNone/>
            </a:pPr>
            <a:r>
              <a:rPr lang="en-US" sz="3200" b="1" dirty="0" smtClean="0"/>
              <a:t>What</a:t>
            </a:r>
            <a:r>
              <a:rPr lang="en-US" sz="3200" dirty="0" smtClean="0"/>
              <a:t>:  Streaming with aggregation and degradation as first-class primitives</a:t>
            </a:r>
          </a:p>
          <a:p>
            <a:pPr marL="320040" lvl="1" indent="0">
              <a:spcAft>
                <a:spcPts val="4200"/>
              </a:spcAft>
              <a:buNone/>
            </a:pPr>
            <a:r>
              <a:rPr lang="en-US" sz="3200" b="1" dirty="0" smtClean="0"/>
              <a:t>Where</a:t>
            </a:r>
            <a:r>
              <a:rPr lang="en-US" sz="3200" dirty="0" smtClean="0"/>
              <a:t>:  Storage and processing at edge</a:t>
            </a:r>
          </a:p>
          <a:p>
            <a:pPr marL="320040" lvl="1" indent="0">
              <a:spcAft>
                <a:spcPts val="4200"/>
              </a:spcAft>
              <a:buNone/>
            </a:pPr>
            <a:r>
              <a:rPr lang="en-US" sz="3200" b="1" dirty="0" smtClean="0"/>
              <a:t>Why</a:t>
            </a:r>
            <a:r>
              <a:rPr lang="en-US" sz="3200" dirty="0" smtClean="0"/>
              <a:t>:  Maximize </a:t>
            </a:r>
            <a:r>
              <a:rPr lang="en-US" sz="3200" dirty="0" err="1" smtClean="0"/>
              <a:t>goodput</a:t>
            </a:r>
            <a:r>
              <a:rPr lang="en-US" sz="3200" dirty="0" smtClean="0"/>
              <a:t> using aggregation and </a:t>
            </a:r>
            <a:r>
              <a:rPr lang="en-US" sz="3200" dirty="0" smtClean="0"/>
              <a:t>degradation</a:t>
            </a:r>
            <a:endParaRPr lang="en-US" sz="3200" dirty="0"/>
          </a:p>
          <a:p>
            <a:pPr marL="320040" lvl="1" indent="0">
              <a:spcAft>
                <a:spcPts val="4200"/>
              </a:spcAft>
              <a:buNone/>
            </a:pPr>
            <a:r>
              <a:rPr lang="en-US" sz="3200" b="1" dirty="0" smtClean="0"/>
              <a:t>How</a:t>
            </a:r>
            <a:r>
              <a:rPr lang="en-US" sz="3200" dirty="0" smtClean="0"/>
              <a:t>: Data cubes and feedback control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22174-3CDD-FE4F-99DB-A3FD494C5D6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5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>
          <a:xfrm rot="165811">
            <a:off x="-928573" y="1445683"/>
            <a:ext cx="4379177" cy="2607125"/>
          </a:xfrm>
          <a:prstGeom prst="cloud">
            <a:avLst/>
          </a:prstGeom>
          <a:gradFill flip="none" rotWithShape="1">
            <a:gsLst>
              <a:gs pos="0">
                <a:srgbClr val="3366F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/>
          <p:cNvSpPr/>
          <p:nvPr/>
        </p:nvSpPr>
        <p:spPr>
          <a:xfrm rot="165811">
            <a:off x="-928572" y="4179273"/>
            <a:ext cx="4379177" cy="2607125"/>
          </a:xfrm>
          <a:prstGeom prst="cloud">
            <a:avLst/>
          </a:prstGeom>
          <a:gradFill flip="none" rotWithShape="1">
            <a:gsLst>
              <a:gs pos="0">
                <a:srgbClr val="3366F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 rot="165811">
            <a:off x="5547259" y="2581198"/>
            <a:ext cx="4379177" cy="2607125"/>
          </a:xfrm>
          <a:prstGeom prst="cloud">
            <a:avLst/>
          </a:prstGeom>
          <a:gradFill flip="none" rotWithShape="1">
            <a:gsLst>
              <a:gs pos="0">
                <a:srgbClr val="3366F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Query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BDBAE-4146-AC47-AE7E-D271C38CC6E8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58807" y="3381237"/>
            <a:ext cx="349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</a:t>
            </a:r>
            <a:r>
              <a:rPr lang="en-US" sz="2800" dirty="0" smtClean="0"/>
              <a:t>popular </a:t>
            </a:r>
            <a:r>
              <a:rPr lang="en-US" sz="2800" dirty="0" smtClean="0"/>
              <a:t>is </a:t>
            </a:r>
            <a:endParaRPr lang="en-US" sz="2800" dirty="0" smtClean="0"/>
          </a:p>
          <a:p>
            <a:r>
              <a:rPr lang="en-US" sz="2800" dirty="0" smtClean="0"/>
              <a:t>every </a:t>
            </a:r>
            <a:r>
              <a:rPr lang="en-US" sz="2800" dirty="0" smtClean="0"/>
              <a:t>URL?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83569" y="4717334"/>
            <a:ext cx="1776861" cy="1338325"/>
            <a:chOff x="1730375" y="2527766"/>
            <a:chExt cx="1776861" cy="1338325"/>
          </a:xfrm>
        </p:grpSpPr>
        <p:sp>
          <p:nvSpPr>
            <p:cNvPr id="42" name="Round Diagonal Corner Rectangle 41"/>
            <p:cNvSpPr/>
            <p:nvPr/>
          </p:nvSpPr>
          <p:spPr>
            <a:xfrm>
              <a:off x="1730375" y="2527766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3" name="Round Diagonal Corner Rectangle 42"/>
            <p:cNvSpPr/>
            <p:nvPr/>
          </p:nvSpPr>
          <p:spPr>
            <a:xfrm>
              <a:off x="1771650" y="2664291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4" name="Round Diagonal Corner Rectangle 43"/>
            <p:cNvSpPr/>
            <p:nvPr/>
          </p:nvSpPr>
          <p:spPr>
            <a:xfrm>
              <a:off x="1845416" y="2782299"/>
              <a:ext cx="1637161" cy="778769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 Diagonal Corner Rectangle 44"/>
            <p:cNvSpPr/>
            <p:nvPr/>
          </p:nvSpPr>
          <p:spPr>
            <a:xfrm>
              <a:off x="1870075" y="2937341"/>
              <a:ext cx="1637161" cy="928750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CDN Requests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3869" y="1963995"/>
            <a:ext cx="1776861" cy="1335633"/>
            <a:chOff x="1730375" y="2527766"/>
            <a:chExt cx="1776861" cy="1335633"/>
          </a:xfrm>
        </p:grpSpPr>
        <p:sp>
          <p:nvSpPr>
            <p:cNvPr id="47" name="Round Diagonal Corner Rectangle 46"/>
            <p:cNvSpPr/>
            <p:nvPr/>
          </p:nvSpPr>
          <p:spPr>
            <a:xfrm>
              <a:off x="1730375" y="2527766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8" name="Round Diagonal Corner Rectangle 47"/>
            <p:cNvSpPr/>
            <p:nvPr/>
          </p:nvSpPr>
          <p:spPr>
            <a:xfrm>
              <a:off x="1771650" y="2664291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9" name="Round Diagonal Corner Rectangle 48"/>
            <p:cNvSpPr/>
            <p:nvPr/>
          </p:nvSpPr>
          <p:spPr>
            <a:xfrm>
              <a:off x="1812925" y="2784940"/>
              <a:ext cx="1637161" cy="778769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 Diagonal Corner Rectangle 49"/>
            <p:cNvSpPr/>
            <p:nvPr/>
          </p:nvSpPr>
          <p:spPr>
            <a:xfrm>
              <a:off x="1870075" y="2934649"/>
              <a:ext cx="1637161" cy="928750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CDN Requests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35771" y="2607913"/>
            <a:ext cx="3491288" cy="2823407"/>
            <a:chOff x="2800521" y="2727441"/>
            <a:chExt cx="2414934" cy="2823407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2864305" y="4156844"/>
              <a:ext cx="2351150" cy="1394004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800521" y="2727441"/>
              <a:ext cx="2414934" cy="1213241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49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>
          <a:xfrm rot="165811">
            <a:off x="-928573" y="1445683"/>
            <a:ext cx="4379177" cy="2607125"/>
          </a:xfrm>
          <a:prstGeom prst="cloud">
            <a:avLst/>
          </a:prstGeom>
          <a:gradFill flip="none" rotWithShape="1">
            <a:gsLst>
              <a:gs pos="0">
                <a:srgbClr val="3366F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/>
          <p:cNvSpPr/>
          <p:nvPr/>
        </p:nvSpPr>
        <p:spPr>
          <a:xfrm rot="165811">
            <a:off x="-928572" y="4179273"/>
            <a:ext cx="4379177" cy="2607125"/>
          </a:xfrm>
          <a:prstGeom prst="cloud">
            <a:avLst/>
          </a:prstGeom>
          <a:gradFill flip="none" rotWithShape="1">
            <a:gsLst>
              <a:gs pos="0">
                <a:srgbClr val="3366F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 rot="165811">
            <a:off x="5547259" y="2581198"/>
            <a:ext cx="4379177" cy="2607125"/>
          </a:xfrm>
          <a:prstGeom prst="cloud">
            <a:avLst/>
          </a:prstGeom>
          <a:gradFill flip="none" rotWithShape="1">
            <a:gsLst>
              <a:gs pos="0">
                <a:srgbClr val="3366F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-239059" y="0"/>
            <a:ext cx="9774595" cy="1143000"/>
          </a:xfrm>
        </p:spPr>
        <p:txBody>
          <a:bodyPr>
            <a:noAutofit/>
          </a:bodyPr>
          <a:lstStyle/>
          <a:p>
            <a:r>
              <a:rPr lang="en-US" dirty="0"/>
              <a:t>Mechanism 1: </a:t>
            </a:r>
            <a:r>
              <a:rPr lang="en-US" dirty="0" smtClean="0"/>
              <a:t>Storage with Aggregation 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BDBAE-4146-AC47-AE7E-D271C38CC6E8}" type="slidenum">
              <a:rPr lang="en-US" smtClean="0"/>
              <a:t>8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83569" y="4717334"/>
            <a:ext cx="1776861" cy="1338325"/>
            <a:chOff x="1730375" y="2527766"/>
            <a:chExt cx="1776861" cy="1338325"/>
          </a:xfrm>
        </p:grpSpPr>
        <p:sp>
          <p:nvSpPr>
            <p:cNvPr id="42" name="Round Diagonal Corner Rectangle 41"/>
            <p:cNvSpPr/>
            <p:nvPr/>
          </p:nvSpPr>
          <p:spPr>
            <a:xfrm>
              <a:off x="1730375" y="2527766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3" name="Round Diagonal Corner Rectangle 42"/>
            <p:cNvSpPr/>
            <p:nvPr/>
          </p:nvSpPr>
          <p:spPr>
            <a:xfrm>
              <a:off x="1771650" y="2664291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4" name="Round Diagonal Corner Rectangle 43"/>
            <p:cNvSpPr/>
            <p:nvPr/>
          </p:nvSpPr>
          <p:spPr>
            <a:xfrm>
              <a:off x="1845416" y="2782299"/>
              <a:ext cx="1637161" cy="778769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 Diagonal Corner Rectangle 44"/>
            <p:cNvSpPr/>
            <p:nvPr/>
          </p:nvSpPr>
          <p:spPr>
            <a:xfrm>
              <a:off x="1870075" y="2937341"/>
              <a:ext cx="1637161" cy="928750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CDN Requests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3869" y="1963995"/>
            <a:ext cx="1776861" cy="1335633"/>
            <a:chOff x="1730375" y="2527766"/>
            <a:chExt cx="1776861" cy="1335633"/>
          </a:xfrm>
        </p:grpSpPr>
        <p:sp>
          <p:nvSpPr>
            <p:cNvPr id="47" name="Round Diagonal Corner Rectangle 46"/>
            <p:cNvSpPr/>
            <p:nvPr/>
          </p:nvSpPr>
          <p:spPr>
            <a:xfrm>
              <a:off x="1730375" y="2527766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8" name="Round Diagonal Corner Rectangle 47"/>
            <p:cNvSpPr/>
            <p:nvPr/>
          </p:nvSpPr>
          <p:spPr>
            <a:xfrm>
              <a:off x="1771650" y="2664291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9" name="Round Diagonal Corner Rectangle 48"/>
            <p:cNvSpPr/>
            <p:nvPr/>
          </p:nvSpPr>
          <p:spPr>
            <a:xfrm>
              <a:off x="1812925" y="2784940"/>
              <a:ext cx="1637161" cy="778769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 Diagonal Corner Rectangle 49"/>
            <p:cNvSpPr/>
            <p:nvPr/>
          </p:nvSpPr>
          <p:spPr>
            <a:xfrm>
              <a:off x="1870075" y="2934649"/>
              <a:ext cx="1637161" cy="928750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CDN Requests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7485" y="3123628"/>
            <a:ext cx="3498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 minute, compute request counts by URL</a:t>
            </a:r>
            <a:endParaRPr lang="en-US" sz="2800" dirty="0"/>
          </a:p>
        </p:txBody>
      </p:sp>
      <p:cxnSp>
        <p:nvCxnSpPr>
          <p:cNvPr id="22" name="Straight Arrow Connector 21"/>
          <p:cNvCxnSpPr>
            <a:stCxn id="25" idx="4"/>
          </p:cNvCxnSpPr>
          <p:nvPr/>
        </p:nvCxnSpPr>
        <p:spPr>
          <a:xfrm flipV="1">
            <a:off x="4231132" y="4156861"/>
            <a:ext cx="1595927" cy="126318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360430" y="4834840"/>
            <a:ext cx="1870702" cy="1170410"/>
            <a:chOff x="2542984" y="5082605"/>
            <a:chExt cx="1870702" cy="117041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542984" y="5688539"/>
              <a:ext cx="418629" cy="1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n 24"/>
            <p:cNvSpPr/>
            <p:nvPr/>
          </p:nvSpPr>
          <p:spPr>
            <a:xfrm>
              <a:off x="2973240" y="5082605"/>
              <a:ext cx="1440446" cy="117041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Local</a:t>
              </a:r>
            </a:p>
            <a:p>
              <a:pPr algn="ctr"/>
              <a:r>
                <a:rPr lang="en-US" dirty="0" smtClean="0"/>
                <a:t>Aggregation and Storage</a:t>
              </a:r>
              <a:endParaRPr lang="en-US" dirty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4231132" y="2477145"/>
            <a:ext cx="1595927" cy="118344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262005" y="2022708"/>
            <a:ext cx="1870702" cy="1170410"/>
            <a:chOff x="2542984" y="5082605"/>
            <a:chExt cx="1870702" cy="117041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542984" y="5688539"/>
              <a:ext cx="418629" cy="1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n 37"/>
            <p:cNvSpPr/>
            <p:nvPr/>
          </p:nvSpPr>
          <p:spPr>
            <a:xfrm>
              <a:off x="2973240" y="5082605"/>
              <a:ext cx="1440446" cy="117041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Local</a:t>
              </a:r>
            </a:p>
            <a:p>
              <a:pPr algn="ctr"/>
              <a:r>
                <a:rPr lang="en-US" dirty="0" smtClean="0"/>
                <a:t>Aggregation and Storage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0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>
          <a:xfrm rot="165811">
            <a:off x="-928573" y="1445683"/>
            <a:ext cx="4379177" cy="2607125"/>
          </a:xfrm>
          <a:prstGeom prst="cloud">
            <a:avLst/>
          </a:prstGeom>
          <a:gradFill flip="none" rotWithShape="1">
            <a:gsLst>
              <a:gs pos="0">
                <a:srgbClr val="3366F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/>
          <p:cNvSpPr/>
          <p:nvPr/>
        </p:nvSpPr>
        <p:spPr>
          <a:xfrm rot="165811">
            <a:off x="-928572" y="4179273"/>
            <a:ext cx="4379177" cy="2607125"/>
          </a:xfrm>
          <a:prstGeom prst="cloud">
            <a:avLst/>
          </a:prstGeom>
          <a:gradFill flip="none" rotWithShape="1">
            <a:gsLst>
              <a:gs pos="0">
                <a:srgbClr val="3366F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 rot="165811">
            <a:off x="5547259" y="2581198"/>
            <a:ext cx="4379177" cy="2607125"/>
          </a:xfrm>
          <a:prstGeom prst="cloud">
            <a:avLst/>
          </a:prstGeom>
          <a:gradFill flip="none" rotWithShape="1">
            <a:gsLst>
              <a:gs pos="0">
                <a:srgbClr val="3366F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04589" y="-8929"/>
            <a:ext cx="8878124" cy="1143000"/>
          </a:xfrm>
        </p:spPr>
        <p:txBody>
          <a:bodyPr>
            <a:normAutofit/>
          </a:bodyPr>
          <a:lstStyle/>
          <a:p>
            <a:r>
              <a:rPr lang="en-US" dirty="0"/>
              <a:t>Mechanism 2: Adaptive Degradation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BDBAE-4146-AC47-AE7E-D271C38CC6E8}" type="slidenum">
              <a:rPr lang="en-US" smtClean="0"/>
              <a:t>9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83569" y="4717334"/>
            <a:ext cx="1776861" cy="1338325"/>
            <a:chOff x="1730375" y="2527766"/>
            <a:chExt cx="1776861" cy="1338325"/>
          </a:xfrm>
        </p:grpSpPr>
        <p:sp>
          <p:nvSpPr>
            <p:cNvPr id="42" name="Round Diagonal Corner Rectangle 41"/>
            <p:cNvSpPr/>
            <p:nvPr/>
          </p:nvSpPr>
          <p:spPr>
            <a:xfrm>
              <a:off x="1730375" y="2527766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3" name="Round Diagonal Corner Rectangle 42"/>
            <p:cNvSpPr/>
            <p:nvPr/>
          </p:nvSpPr>
          <p:spPr>
            <a:xfrm>
              <a:off x="1771650" y="2664291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4" name="Round Diagonal Corner Rectangle 43"/>
            <p:cNvSpPr/>
            <p:nvPr/>
          </p:nvSpPr>
          <p:spPr>
            <a:xfrm>
              <a:off x="1845416" y="2782299"/>
              <a:ext cx="1637161" cy="778769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 Diagonal Corner Rectangle 44"/>
            <p:cNvSpPr/>
            <p:nvPr/>
          </p:nvSpPr>
          <p:spPr>
            <a:xfrm>
              <a:off x="1870075" y="2937341"/>
              <a:ext cx="1637161" cy="928750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CDN Requests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3869" y="1963995"/>
            <a:ext cx="1776861" cy="1335633"/>
            <a:chOff x="1730375" y="2527766"/>
            <a:chExt cx="1776861" cy="1335633"/>
          </a:xfrm>
        </p:grpSpPr>
        <p:sp>
          <p:nvSpPr>
            <p:cNvPr id="47" name="Round Diagonal Corner Rectangle 46"/>
            <p:cNvSpPr/>
            <p:nvPr/>
          </p:nvSpPr>
          <p:spPr>
            <a:xfrm>
              <a:off x="1730375" y="2527766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8" name="Round Diagonal Corner Rectangle 47"/>
            <p:cNvSpPr/>
            <p:nvPr/>
          </p:nvSpPr>
          <p:spPr>
            <a:xfrm>
              <a:off x="1771650" y="2664291"/>
              <a:ext cx="1637161" cy="64391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Requests</a:t>
              </a:r>
              <a:endParaRPr lang="en-US" dirty="0"/>
            </a:p>
          </p:txBody>
        </p:sp>
        <p:sp>
          <p:nvSpPr>
            <p:cNvPr id="49" name="Round Diagonal Corner Rectangle 48"/>
            <p:cNvSpPr/>
            <p:nvPr/>
          </p:nvSpPr>
          <p:spPr>
            <a:xfrm>
              <a:off x="1812925" y="2784940"/>
              <a:ext cx="1637161" cy="778769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 Diagonal Corner Rectangle 49"/>
            <p:cNvSpPr/>
            <p:nvPr/>
          </p:nvSpPr>
          <p:spPr>
            <a:xfrm>
              <a:off x="1870075" y="2934649"/>
              <a:ext cx="1637161" cy="928750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CDN Requests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7485" y="3123628"/>
            <a:ext cx="3498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 minute, compute request counts by URL</a:t>
            </a:r>
            <a:endParaRPr lang="en-US" sz="2800" dirty="0"/>
          </a:p>
        </p:txBody>
      </p:sp>
      <p:cxnSp>
        <p:nvCxnSpPr>
          <p:cNvPr id="22" name="Straight Arrow Connector 21"/>
          <p:cNvCxnSpPr>
            <a:stCxn id="28" idx="0"/>
          </p:cNvCxnSpPr>
          <p:nvPr/>
        </p:nvCxnSpPr>
        <p:spPr>
          <a:xfrm flipV="1">
            <a:off x="5472014" y="4156862"/>
            <a:ext cx="355045" cy="77360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360430" y="4834840"/>
            <a:ext cx="1870702" cy="1170410"/>
            <a:chOff x="2542984" y="5082605"/>
            <a:chExt cx="1870702" cy="117041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542984" y="5688539"/>
              <a:ext cx="418629" cy="1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n 24"/>
            <p:cNvSpPr/>
            <p:nvPr/>
          </p:nvSpPr>
          <p:spPr>
            <a:xfrm>
              <a:off x="2973240" y="5082605"/>
              <a:ext cx="1440446" cy="117041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Local</a:t>
              </a:r>
            </a:p>
            <a:p>
              <a:pPr algn="ctr"/>
              <a:r>
                <a:rPr lang="en-US" dirty="0" smtClean="0"/>
                <a:t>Aggregation and Storage</a:t>
              </a:r>
              <a:endParaRPr lang="en-US" dirty="0"/>
            </a:p>
          </p:txBody>
        </p:sp>
      </p:grpSp>
      <p:cxnSp>
        <p:nvCxnSpPr>
          <p:cNvPr id="30" name="Straight Arrow Connector 29"/>
          <p:cNvCxnSpPr>
            <a:stCxn id="33" idx="2"/>
          </p:cNvCxnSpPr>
          <p:nvPr/>
        </p:nvCxnSpPr>
        <p:spPr>
          <a:xfrm>
            <a:off x="5327169" y="3118217"/>
            <a:ext cx="499890" cy="5423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262005" y="2022708"/>
            <a:ext cx="1870702" cy="1170410"/>
            <a:chOff x="2542984" y="5082605"/>
            <a:chExt cx="1870702" cy="117041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542984" y="5688539"/>
              <a:ext cx="418629" cy="1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n 37"/>
            <p:cNvSpPr/>
            <p:nvPr/>
          </p:nvSpPr>
          <p:spPr>
            <a:xfrm>
              <a:off x="2973240" y="5082605"/>
              <a:ext cx="1440446" cy="117041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Local</a:t>
              </a:r>
            </a:p>
            <a:p>
              <a:pPr algn="ctr"/>
              <a:r>
                <a:rPr lang="en-US" dirty="0" smtClean="0"/>
                <a:t>Aggregation and Storage</a:t>
              </a:r>
              <a:endParaRPr lang="en-US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4259854" y="5413183"/>
            <a:ext cx="501843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761697" y="4930470"/>
            <a:ext cx="1420633" cy="10206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Adjustable Filtering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115009" y="2580322"/>
            <a:ext cx="501843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616852" y="2097609"/>
            <a:ext cx="1420633" cy="10206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Adjustable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ＭＳ ゴシック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ヒラギノ明朝 Pro W3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69678</TotalTime>
  <Words>1817</Words>
  <Application>Microsoft Macintosh PowerPoint</Application>
  <PresentationFormat>On-screen Show (4:3)</PresentationFormat>
  <Paragraphs>548</Paragraphs>
  <Slides>41</Slides>
  <Notes>15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Equity</vt:lpstr>
      <vt:lpstr>Aggregation and Degradation in JetStream: Streaming Analytics in the Wide Area</vt:lpstr>
      <vt:lpstr>Today’s Analytics Architectures</vt:lpstr>
      <vt:lpstr>Tomorrow’s Architecture: JetStream</vt:lpstr>
      <vt:lpstr>Backhaul is Intrinsically Inefficient</vt:lpstr>
      <vt:lpstr>Stream Processing Basics</vt:lpstr>
      <vt:lpstr>The JetStream System</vt:lpstr>
      <vt:lpstr>An Example Query</vt:lpstr>
      <vt:lpstr>Mechanism 1: Storage with Aggregation </vt:lpstr>
      <vt:lpstr>Mechanism 2: Adaptive Degradation</vt:lpstr>
      <vt:lpstr>Requirements for Storage Abstraction</vt:lpstr>
      <vt:lpstr>The Data Cube Model</vt:lpstr>
      <vt:lpstr>Cubes can be “Rolled Up”</vt:lpstr>
      <vt:lpstr>Cubes Unify Storage and Aggregation</vt:lpstr>
      <vt:lpstr>Degradation: The Big Picture</vt:lpstr>
      <vt:lpstr>Mergeability Imposes Constraints</vt:lpstr>
      <vt:lpstr>There Are Many Ways to Degrade Data</vt:lpstr>
      <vt:lpstr>Coarsening Does Not Always Help</vt:lpstr>
      <vt:lpstr>Degradations Have Trade-offs</vt:lpstr>
      <vt:lpstr>A Simple Idea that Does Not Work</vt:lpstr>
      <vt:lpstr>Challenge: Composite Policies</vt:lpstr>
      <vt:lpstr>Interfacing with Operators</vt:lpstr>
      <vt:lpstr>Experimental Setup</vt:lpstr>
      <vt:lpstr>Without Degradation</vt:lpstr>
      <vt:lpstr>Degradation Keeps Latency Bounded</vt:lpstr>
      <vt:lpstr>Showing maximum latencies</vt:lpstr>
      <vt:lpstr>Programming Ease</vt:lpstr>
      <vt:lpstr>Conclusions and Future Work</vt:lpstr>
      <vt:lpstr>Backup slides start here</vt:lpstr>
      <vt:lpstr>PowerPoint Presentation</vt:lpstr>
      <vt:lpstr>PowerPoint Presentation</vt:lpstr>
      <vt:lpstr>PowerPoint Presentation</vt:lpstr>
      <vt:lpstr>Comparing Multiple Degradations</vt:lpstr>
      <vt:lpstr>Introducing a Controller</vt:lpstr>
      <vt:lpstr>What Happens During Overload?</vt:lpstr>
      <vt:lpstr>Related Work</vt:lpstr>
      <vt:lpstr>System Architecture</vt:lpstr>
      <vt:lpstr>An Example Query </vt:lpstr>
      <vt:lpstr>JetStream is Straightforward to Program</vt:lpstr>
      <vt:lpstr>The JetStream Vision</vt:lpstr>
      <vt:lpstr>Contributions</vt:lpstr>
      <vt:lpstr>Bandwidth Costs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 for fun and profit or How I spent my summer vacation</dc:title>
  <dc:creator>Ariel Rabkin</dc:creator>
  <cp:lastModifiedBy>Ariel Rabkin</cp:lastModifiedBy>
  <cp:revision>689</cp:revision>
  <cp:lastPrinted>2014-03-31T23:17:24Z</cp:lastPrinted>
  <dcterms:created xsi:type="dcterms:W3CDTF">2012-03-03T20:14:31Z</dcterms:created>
  <dcterms:modified xsi:type="dcterms:W3CDTF">2014-04-03T03:23:07Z</dcterms:modified>
</cp:coreProperties>
</file>